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3"/>
  </p:notesMasterIdLst>
  <p:handoutMasterIdLst>
    <p:handoutMasterId r:id="rId154"/>
  </p:handoutMasterIdLst>
  <p:sldIdLst>
    <p:sldId id="314" r:id="rId5"/>
    <p:sldId id="305" r:id="rId6"/>
    <p:sldId id="316" r:id="rId7"/>
    <p:sldId id="317" r:id="rId8"/>
    <p:sldId id="318" r:id="rId9"/>
    <p:sldId id="319" r:id="rId10"/>
    <p:sldId id="320" r:id="rId11"/>
    <p:sldId id="321" r:id="rId12"/>
    <p:sldId id="322" r:id="rId13"/>
    <p:sldId id="323" r:id="rId14"/>
    <p:sldId id="324" r:id="rId15"/>
    <p:sldId id="325" r:id="rId16"/>
    <p:sldId id="307" r:id="rId17"/>
    <p:sldId id="326"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3" r:id="rId35"/>
    <p:sldId id="344" r:id="rId36"/>
    <p:sldId id="345" r:id="rId37"/>
    <p:sldId id="347" r:id="rId38"/>
    <p:sldId id="348" r:id="rId39"/>
    <p:sldId id="349" r:id="rId40"/>
    <p:sldId id="350" r:id="rId41"/>
    <p:sldId id="351" r:id="rId42"/>
    <p:sldId id="352" r:id="rId43"/>
    <p:sldId id="353" r:id="rId44"/>
    <p:sldId id="354" r:id="rId45"/>
    <p:sldId id="355" r:id="rId46"/>
    <p:sldId id="356" r:id="rId47"/>
    <p:sldId id="357" r:id="rId48"/>
    <p:sldId id="308" r:id="rId49"/>
    <p:sldId id="358" r:id="rId50"/>
    <p:sldId id="360" r:id="rId51"/>
    <p:sldId id="361" r:id="rId52"/>
    <p:sldId id="362" r:id="rId53"/>
    <p:sldId id="363" r:id="rId54"/>
    <p:sldId id="364" r:id="rId55"/>
    <p:sldId id="365" r:id="rId56"/>
    <p:sldId id="366" r:id="rId57"/>
    <p:sldId id="367" r:id="rId58"/>
    <p:sldId id="369" r:id="rId59"/>
    <p:sldId id="368" r:id="rId60"/>
    <p:sldId id="370" r:id="rId61"/>
    <p:sldId id="371" r:id="rId62"/>
    <p:sldId id="372" r:id="rId63"/>
    <p:sldId id="373" r:id="rId64"/>
    <p:sldId id="374" r:id="rId65"/>
    <p:sldId id="375" r:id="rId66"/>
    <p:sldId id="376" r:id="rId67"/>
    <p:sldId id="377" r:id="rId68"/>
    <p:sldId id="378" r:id="rId69"/>
    <p:sldId id="379" r:id="rId70"/>
    <p:sldId id="380" r:id="rId71"/>
    <p:sldId id="381" r:id="rId72"/>
    <p:sldId id="382" r:id="rId73"/>
    <p:sldId id="383" r:id="rId74"/>
    <p:sldId id="384" r:id="rId75"/>
    <p:sldId id="385" r:id="rId76"/>
    <p:sldId id="387" r:id="rId77"/>
    <p:sldId id="386" r:id="rId78"/>
    <p:sldId id="388" r:id="rId79"/>
    <p:sldId id="389" r:id="rId80"/>
    <p:sldId id="390" r:id="rId81"/>
    <p:sldId id="392" r:id="rId82"/>
    <p:sldId id="391" r:id="rId83"/>
    <p:sldId id="393" r:id="rId84"/>
    <p:sldId id="394" r:id="rId85"/>
    <p:sldId id="395" r:id="rId86"/>
    <p:sldId id="397" r:id="rId87"/>
    <p:sldId id="398" r:id="rId88"/>
    <p:sldId id="399" r:id="rId89"/>
    <p:sldId id="400" r:id="rId90"/>
    <p:sldId id="401" r:id="rId91"/>
    <p:sldId id="402" r:id="rId92"/>
    <p:sldId id="403" r:id="rId93"/>
    <p:sldId id="404" r:id="rId94"/>
    <p:sldId id="405" r:id="rId95"/>
    <p:sldId id="406" r:id="rId96"/>
    <p:sldId id="407" r:id="rId97"/>
    <p:sldId id="408" r:id="rId98"/>
    <p:sldId id="409" r:id="rId99"/>
    <p:sldId id="410" r:id="rId100"/>
    <p:sldId id="411" r:id="rId101"/>
    <p:sldId id="412" r:id="rId102"/>
    <p:sldId id="413" r:id="rId103"/>
    <p:sldId id="414" r:id="rId104"/>
    <p:sldId id="415" r:id="rId105"/>
    <p:sldId id="416" r:id="rId106"/>
    <p:sldId id="417" r:id="rId107"/>
    <p:sldId id="418" r:id="rId108"/>
    <p:sldId id="419" r:id="rId109"/>
    <p:sldId id="420" r:id="rId110"/>
    <p:sldId id="421" r:id="rId111"/>
    <p:sldId id="422" r:id="rId112"/>
    <p:sldId id="423" r:id="rId113"/>
    <p:sldId id="424" r:id="rId114"/>
    <p:sldId id="425" r:id="rId115"/>
    <p:sldId id="426" r:id="rId116"/>
    <p:sldId id="427" r:id="rId117"/>
    <p:sldId id="428" r:id="rId118"/>
    <p:sldId id="429" r:id="rId119"/>
    <p:sldId id="430" r:id="rId120"/>
    <p:sldId id="431" r:id="rId121"/>
    <p:sldId id="432" r:id="rId122"/>
    <p:sldId id="433" r:id="rId123"/>
    <p:sldId id="434" r:id="rId124"/>
    <p:sldId id="435" r:id="rId125"/>
    <p:sldId id="436" r:id="rId126"/>
    <p:sldId id="437" r:id="rId127"/>
    <p:sldId id="438" r:id="rId128"/>
    <p:sldId id="439" r:id="rId129"/>
    <p:sldId id="440" r:id="rId130"/>
    <p:sldId id="441" r:id="rId131"/>
    <p:sldId id="442" r:id="rId132"/>
    <p:sldId id="443" r:id="rId133"/>
    <p:sldId id="444" r:id="rId134"/>
    <p:sldId id="445" r:id="rId135"/>
    <p:sldId id="446" r:id="rId136"/>
    <p:sldId id="447" r:id="rId137"/>
    <p:sldId id="448" r:id="rId138"/>
    <p:sldId id="449" r:id="rId139"/>
    <p:sldId id="450" r:id="rId140"/>
    <p:sldId id="451" r:id="rId141"/>
    <p:sldId id="452" r:id="rId142"/>
    <p:sldId id="453" r:id="rId143"/>
    <p:sldId id="454" r:id="rId144"/>
    <p:sldId id="455" r:id="rId145"/>
    <p:sldId id="456" r:id="rId146"/>
    <p:sldId id="457" r:id="rId147"/>
    <p:sldId id="458" r:id="rId148"/>
    <p:sldId id="459" r:id="rId149"/>
    <p:sldId id="460" r:id="rId150"/>
    <p:sldId id="462" r:id="rId151"/>
    <p:sldId id="461" r:id="rId152"/>
  </p:sldIdLst>
  <p:sldSz cx="9144000" cy="6858000" type="screen4x3"/>
  <p:notesSz cx="6858000" cy="9144000"/>
  <p:custDataLst>
    <p:tags r:id="rId1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747474"/>
    <a:srgbClr val="D98029"/>
    <a:srgbClr val="00BBEE"/>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03" d="100"/>
          <a:sy n="103" d="100"/>
        </p:scale>
        <p:origin x="-198" y="-96"/>
      </p:cViewPr>
      <p:guideLst>
        <p:guide orient="horz" pos="602"/>
        <p:guide orient="horz" pos="4043"/>
        <p:guide orient="horz" pos="2935"/>
        <p:guide orient="horz" pos="4233"/>
        <p:guide orient="horz" pos="801"/>
        <p:guide orient="horz" pos="738"/>
        <p:guide pos="2880"/>
        <p:guide pos="288"/>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7" d="100"/>
          <a:sy n="67" d="100"/>
        </p:scale>
        <p:origin x="-279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handoutMaster" Target="handoutMasters/handoutMaster1.xml"/><Relationship Id="rId159"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ags" Target="tags/tag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14/11/2013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11/14/2013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89</a:t>
            </a:fld>
            <a:endParaRPr lang="en-US" dirty="0"/>
          </a:p>
        </p:txBody>
      </p:sp>
    </p:spTree>
    <p:extLst>
      <p:ext uri="{BB962C8B-B14F-4D97-AF65-F5344CB8AC3E}">
        <p14:creationId xmlns:p14="http://schemas.microsoft.com/office/powerpoint/2010/main" val="2872951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DO505857D14_Flat.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1836073"/>
            <a:ext cx="4024312" cy="1758950"/>
          </a:xfrm>
        </p:spPr>
        <p:txBody>
          <a:bodyPr>
            <a:noAutofit/>
          </a:bodyPr>
          <a:lstStyle>
            <a:lvl1pPr marL="0" indent="0">
              <a:lnSpc>
                <a:spcPts val="3900"/>
              </a:lnSpc>
              <a:spcBef>
                <a:spcPts val="0"/>
              </a:spcBef>
              <a:spcAft>
                <a:spcPts val="0"/>
              </a:spcAft>
              <a:buNone/>
              <a:defRPr sz="3600" baseline="0">
                <a:solidFill>
                  <a:schemeClr val="tx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933882"/>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grpSp>
        <p:nvGrpSpPr>
          <p:cNvPr id="7" name="Group 6"/>
          <p:cNvGrpSpPr/>
          <p:nvPr userDrawn="1"/>
        </p:nvGrpSpPr>
        <p:grpSpPr>
          <a:xfrm>
            <a:off x="459321" y="377131"/>
            <a:ext cx="2183716" cy="635721"/>
            <a:chOff x="459321" y="5788818"/>
            <a:chExt cx="2183716" cy="635721"/>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321" y="6039743"/>
              <a:ext cx="2183716" cy="384796"/>
            </a:xfrm>
            <a:prstGeom prst="rect">
              <a:avLst/>
            </a:prstGeom>
          </p:spPr>
        </p:pic>
        <p:sp>
          <p:nvSpPr>
            <p:cNvPr id="10" name="Freeform 9"/>
            <p:cNvSpPr/>
            <p:nvPr/>
          </p:nvSpPr>
          <p:spPr>
            <a:xfrm>
              <a:off x="1741785"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173817" y="867636"/>
            <a:ext cx="2520922" cy="176078"/>
          </a:xfrm>
          <a:prstGeom prst="rect">
            <a:avLst/>
          </a:prstGeom>
        </p:spPr>
      </p:pic>
      <p:cxnSp>
        <p:nvCxnSpPr>
          <p:cNvPr id="12" name="Straight Connector 11"/>
          <p:cNvCxnSpPr/>
          <p:nvPr userDrawn="1"/>
        </p:nvCxnSpPr>
        <p:spPr>
          <a:xfrm>
            <a:off x="457200" y="1159234"/>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rgbClr val="FF0000"/>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rgbClr val="00BBEE"/>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rgbClr val="00BBEE"/>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rgbClr val="00BBEE"/>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mailto:support@company.com%3c/root"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CA" dirty="0"/>
              <a:t>APIGEE</a:t>
            </a:r>
          </a:p>
        </p:txBody>
      </p:sp>
    </p:spTree>
    <p:extLst>
      <p:ext uri="{BB962C8B-B14F-4D97-AF65-F5344CB8AC3E}">
        <p14:creationId xmlns:p14="http://schemas.microsoft.com/office/powerpoint/2010/main" val="10502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Companies want to expose cloud service with security, control and visibility, but also find the need to expose existing cloud service using alternative API </a:t>
            </a:r>
            <a:r>
              <a:rPr lang="en-IN" sz="1800" dirty="0" err="1"/>
              <a:t>flavors</a:t>
            </a:r>
            <a:r>
              <a:rPr lang="en-IN" sz="1800" dirty="0"/>
              <a:t>. Doing transformations between API </a:t>
            </a:r>
            <a:r>
              <a:rPr lang="en-IN" sz="1800" dirty="0" err="1"/>
              <a:t>flavors</a:t>
            </a:r>
            <a:r>
              <a:rPr lang="en-IN" sz="1800" dirty="0"/>
              <a:t> makes APIs consumable and appealing to customers and partners and makes it easy for them to migrate to a company's cloud service</a:t>
            </a:r>
            <a:r>
              <a:rPr lang="en-IN" sz="1800" dirty="0" smtClean="0"/>
              <a:t>.</a:t>
            </a:r>
          </a:p>
          <a:p>
            <a:endParaRPr lang="en-IN" sz="1800" dirty="0"/>
          </a:p>
          <a:p>
            <a:r>
              <a:rPr lang="en-IN" sz="1800" dirty="0" err="1"/>
              <a:t>Apigee</a:t>
            </a:r>
            <a:r>
              <a:rPr lang="en-IN" sz="1800" dirty="0"/>
              <a:t> describes </a:t>
            </a:r>
            <a:r>
              <a:rPr lang="en-IN" sz="1800" dirty="0" err="1"/>
              <a:t>Apigee's</a:t>
            </a:r>
            <a:r>
              <a:rPr lang="en-IN" sz="1800" dirty="0"/>
              <a:t> API Platform, how it's used to expose cloud services, making consumable APIs that appeal to customers and partners. </a:t>
            </a:r>
            <a:r>
              <a:rPr lang="en-IN" sz="1800" dirty="0" err="1"/>
              <a:t>Apigee</a:t>
            </a:r>
            <a:r>
              <a:rPr lang="en-IN" sz="1800" dirty="0"/>
              <a:t> easily enables implementation of cloud API transformations - doing an </a:t>
            </a:r>
            <a:r>
              <a:rPr lang="en-IN" sz="1800" dirty="0" err="1"/>
              <a:t>OpenStack</a:t>
            </a:r>
            <a:r>
              <a:rPr lang="en-IN" sz="1800" dirty="0"/>
              <a:t> to </a:t>
            </a:r>
            <a:r>
              <a:rPr lang="en-IN" sz="1800" dirty="0" err="1"/>
              <a:t>VMWare</a:t>
            </a:r>
            <a:r>
              <a:rPr lang="en-IN" sz="1800" dirty="0"/>
              <a:t> transformation, applying policies on the request and response paths, using </a:t>
            </a:r>
            <a:r>
              <a:rPr lang="en-IN" sz="1800" dirty="0" err="1"/>
              <a:t>JPath</a:t>
            </a:r>
            <a:r>
              <a:rPr lang="en-IN" sz="1800" dirty="0"/>
              <a:t> to extract variables and assign messages, and using the Trace tool to see what's happening.</a:t>
            </a:r>
          </a:p>
          <a:p>
            <a:endParaRPr lang="en-US" sz="1800" dirty="0"/>
          </a:p>
        </p:txBody>
      </p:sp>
      <p:sp>
        <p:nvSpPr>
          <p:cNvPr id="3" name="Title 2"/>
          <p:cNvSpPr>
            <a:spLocks noGrp="1"/>
          </p:cNvSpPr>
          <p:nvPr>
            <p:ph type="title"/>
          </p:nvPr>
        </p:nvSpPr>
        <p:spPr>
          <a:xfrm>
            <a:off x="461035" y="170122"/>
            <a:ext cx="8205261" cy="785553"/>
          </a:xfrm>
        </p:spPr>
        <p:txBody>
          <a:bodyPr>
            <a:normAutofit/>
          </a:bodyPr>
          <a:lstStyle/>
          <a:p>
            <a:r>
              <a:rPr lang="en-IN" sz="2000" dirty="0"/>
              <a:t>Migrating Customers Easily to Your Cloud Services:</a:t>
            </a:r>
            <a:br>
              <a:rPr lang="en-IN" sz="2000" dirty="0"/>
            </a:br>
            <a:r>
              <a:rPr lang="en-IN" sz="2000" dirty="0"/>
              <a:t> Transformations &amp; the API </a:t>
            </a:r>
            <a:r>
              <a:rPr lang="en-IN" sz="2000" dirty="0" smtClean="0"/>
              <a:t>Platform</a:t>
            </a:r>
            <a:endParaRPr lang="en-US" sz="2000" dirty="0"/>
          </a:p>
        </p:txBody>
      </p:sp>
    </p:spTree>
    <p:extLst>
      <p:ext uri="{BB962C8B-B14F-4D97-AF65-F5344CB8AC3E}">
        <p14:creationId xmlns:p14="http://schemas.microsoft.com/office/powerpoint/2010/main" val="77387008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Select the test environment for internal-facing products or the production environment for public-facing products.</a:t>
            </a:r>
          </a:p>
          <a:p>
            <a:r>
              <a:rPr lang="en-IN" sz="1800" dirty="0"/>
              <a:t>Enable an access level option. There are 3 </a:t>
            </a:r>
            <a:r>
              <a:rPr lang="en-IN" sz="1800" dirty="0" smtClean="0"/>
              <a:t>options:</a:t>
            </a:r>
          </a:p>
          <a:p>
            <a:pPr lvl="1"/>
            <a:r>
              <a:rPr lang="en-IN" sz="1800" dirty="0" smtClean="0"/>
              <a:t>Internal </a:t>
            </a:r>
            <a:r>
              <a:rPr lang="en-IN" sz="1800" dirty="0"/>
              <a:t>Only : Visible only to developers </a:t>
            </a:r>
            <a:r>
              <a:rPr lang="en-IN" sz="1800" dirty="0" smtClean="0"/>
              <a:t>at &lt;organization</a:t>
            </a:r>
            <a:r>
              <a:rPr lang="en-IN" sz="1800" dirty="0"/>
              <a:t>&gt; during app </a:t>
            </a:r>
            <a:r>
              <a:rPr lang="en-IN" sz="1800" dirty="0" smtClean="0"/>
              <a:t>registration.</a:t>
            </a:r>
          </a:p>
          <a:p>
            <a:pPr lvl="1"/>
            <a:r>
              <a:rPr lang="en-IN" sz="1800" dirty="0" smtClean="0"/>
              <a:t>Private </a:t>
            </a:r>
            <a:r>
              <a:rPr lang="en-IN" sz="1800" dirty="0"/>
              <a:t>: Visible only to external developers with </a:t>
            </a:r>
            <a:r>
              <a:rPr lang="en-IN" sz="1800" dirty="0" smtClean="0"/>
              <a:t>explicit permission </a:t>
            </a:r>
            <a:r>
              <a:rPr lang="en-IN" sz="1800" dirty="0"/>
              <a:t>during app </a:t>
            </a:r>
            <a:r>
              <a:rPr lang="en-IN" sz="1800" dirty="0" smtClean="0"/>
              <a:t>registration.</a:t>
            </a:r>
          </a:p>
          <a:p>
            <a:pPr lvl="1"/>
            <a:r>
              <a:rPr lang="en-IN" sz="1800" dirty="0" smtClean="0"/>
              <a:t>Public </a:t>
            </a:r>
            <a:r>
              <a:rPr lang="en-IN" sz="1800" dirty="0"/>
              <a:t>: Visible only to any registered developer during </a:t>
            </a:r>
            <a:r>
              <a:rPr lang="en-IN" sz="1800" dirty="0" smtClean="0"/>
              <a:t>app </a:t>
            </a:r>
            <a:r>
              <a:rPr lang="en-IN" sz="1800" dirty="0"/>
              <a:t>registration.</a:t>
            </a:r>
          </a:p>
          <a:p>
            <a:r>
              <a:rPr lang="en-IN" sz="1800" dirty="0"/>
              <a:t>Access level can be used during the different stages of development.</a:t>
            </a:r>
          </a:p>
          <a:p>
            <a:endParaRPr lang="en-IN" sz="1800" dirty="0"/>
          </a:p>
          <a:p>
            <a:endParaRPr lang="en-IN" sz="1800" dirty="0"/>
          </a:p>
          <a:p>
            <a:endParaRPr lang="en-US" sz="1800" dirty="0"/>
          </a:p>
        </p:txBody>
      </p:sp>
      <p:sp>
        <p:nvSpPr>
          <p:cNvPr id="3" name="Title 2"/>
          <p:cNvSpPr>
            <a:spLocks noGrp="1"/>
          </p:cNvSpPr>
          <p:nvPr>
            <p:ph type="title"/>
          </p:nvPr>
        </p:nvSpPr>
        <p:spPr>
          <a:xfrm>
            <a:off x="479952" y="562898"/>
            <a:ext cx="8205261" cy="785553"/>
          </a:xfrm>
        </p:spPr>
        <p:txBody>
          <a:bodyPr/>
          <a:lstStyle/>
          <a:p>
            <a:r>
              <a:rPr lang="en-US" dirty="0"/>
              <a:t>Products </a:t>
            </a:r>
            <a:r>
              <a:rPr lang="en-US" dirty="0" smtClean="0"/>
              <a:t>(</a:t>
            </a:r>
            <a:r>
              <a:rPr lang="en-US" dirty="0" err="1" smtClean="0"/>
              <a:t>Cont</a:t>
            </a:r>
            <a:r>
              <a:rPr lang="en-US" dirty="0"/>
              <a:t>…)</a:t>
            </a:r>
            <a:br>
              <a:rPr lang="en-US" dirty="0"/>
            </a:br>
            <a:endParaRPr lang="en-US" dirty="0"/>
          </a:p>
        </p:txBody>
      </p:sp>
    </p:spTree>
    <p:extLst>
      <p:ext uri="{BB962C8B-B14F-4D97-AF65-F5344CB8AC3E}">
        <p14:creationId xmlns:p14="http://schemas.microsoft.com/office/powerpoint/2010/main" val="21344151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Select automatic key approval or manual key approval. Click on the radio button for </a:t>
            </a:r>
            <a:r>
              <a:rPr lang="en-IN" sz="1800" dirty="0" smtClean="0"/>
              <a:t>this.</a:t>
            </a:r>
          </a:p>
          <a:p>
            <a:pPr lvl="1"/>
            <a:r>
              <a:rPr lang="en-IN" sz="1800" dirty="0" smtClean="0"/>
              <a:t>If </a:t>
            </a:r>
            <a:r>
              <a:rPr lang="en-IN" sz="1800" dirty="0"/>
              <a:t>you select automatic key approval, all key requests that come in from any app that uses this API product are automatically </a:t>
            </a:r>
            <a:r>
              <a:rPr lang="en-IN" sz="1800" dirty="0" smtClean="0"/>
              <a:t>approved.</a:t>
            </a:r>
          </a:p>
          <a:p>
            <a:pPr lvl="1"/>
            <a:r>
              <a:rPr lang="en-IN" sz="1800" dirty="0" smtClean="0"/>
              <a:t>If </a:t>
            </a:r>
            <a:r>
              <a:rPr lang="en-IN" sz="1800" dirty="0"/>
              <a:t>you choose manual key approval, you will have to approve key requests that come in from any app that uses this API product.</a:t>
            </a:r>
          </a:p>
          <a:p>
            <a:endParaRPr lang="en-IN" sz="1800" dirty="0"/>
          </a:p>
          <a:p>
            <a:endParaRPr lang="en-US" sz="1800" dirty="0"/>
          </a:p>
        </p:txBody>
      </p:sp>
      <p:sp>
        <p:nvSpPr>
          <p:cNvPr id="3" name="Title 2"/>
          <p:cNvSpPr>
            <a:spLocks noGrp="1"/>
          </p:cNvSpPr>
          <p:nvPr>
            <p:ph type="title"/>
          </p:nvPr>
        </p:nvSpPr>
        <p:spPr>
          <a:xfrm>
            <a:off x="461035" y="562898"/>
            <a:ext cx="8205261" cy="785553"/>
          </a:xfrm>
        </p:spPr>
        <p:txBody>
          <a:bodyPr/>
          <a:lstStyle/>
          <a:p>
            <a:r>
              <a:rPr lang="en-US" dirty="0"/>
              <a:t>Products </a:t>
            </a:r>
            <a:r>
              <a:rPr lang="en-US" dirty="0" smtClean="0"/>
              <a:t>(</a:t>
            </a:r>
            <a:r>
              <a:rPr lang="en-US" dirty="0" err="1" smtClean="0"/>
              <a:t>Cont</a:t>
            </a:r>
            <a:r>
              <a:rPr lang="en-US" dirty="0"/>
              <a:t>…)</a:t>
            </a:r>
            <a:br>
              <a:rPr lang="en-US" dirty="0"/>
            </a:br>
            <a:endParaRPr lang="en-US" dirty="0"/>
          </a:p>
        </p:txBody>
      </p:sp>
    </p:spTree>
    <p:extLst>
      <p:ext uri="{BB962C8B-B14F-4D97-AF65-F5344CB8AC3E}">
        <p14:creationId xmlns:p14="http://schemas.microsoft.com/office/powerpoint/2010/main" val="4393286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Enter a service limit number and select a time period (minute, hour, day, week, month). This sets up a quota for your product that limits the number of calls the product accepts in a given time period.</a:t>
            </a:r>
          </a:p>
          <a:p>
            <a:r>
              <a:rPr lang="en-IN" sz="1800" dirty="0"/>
              <a:t>Enter a scope for the product (such as 'Read'). The scope should match one of the scopes you defined in your security policy. If they don't match your API may not be secure.</a:t>
            </a:r>
          </a:p>
          <a:p>
            <a:endParaRPr lang="en-IN" sz="1800" dirty="0"/>
          </a:p>
          <a:p>
            <a:endParaRPr lang="en-US" sz="1800" dirty="0"/>
          </a:p>
        </p:txBody>
      </p:sp>
      <p:sp>
        <p:nvSpPr>
          <p:cNvPr id="3" name="Title 2"/>
          <p:cNvSpPr>
            <a:spLocks noGrp="1"/>
          </p:cNvSpPr>
          <p:nvPr>
            <p:ph type="title"/>
          </p:nvPr>
        </p:nvSpPr>
        <p:spPr>
          <a:xfrm>
            <a:off x="562635" y="618374"/>
            <a:ext cx="8205261" cy="785553"/>
          </a:xfrm>
        </p:spPr>
        <p:txBody>
          <a:bodyPr/>
          <a:lstStyle/>
          <a:p>
            <a:r>
              <a:rPr lang="en-US" dirty="0"/>
              <a:t>Products </a:t>
            </a:r>
            <a:r>
              <a:rPr lang="en-US" dirty="0" smtClean="0"/>
              <a:t>(</a:t>
            </a:r>
            <a:r>
              <a:rPr lang="en-US" dirty="0" err="1" smtClean="0"/>
              <a:t>Cont</a:t>
            </a:r>
            <a:r>
              <a:rPr lang="en-US" dirty="0"/>
              <a:t>…)</a:t>
            </a:r>
            <a:br>
              <a:rPr lang="en-US" dirty="0"/>
            </a:br>
            <a:endParaRPr lang="en-US" dirty="0"/>
          </a:p>
        </p:txBody>
      </p:sp>
    </p:spTree>
    <p:extLst>
      <p:ext uri="{BB962C8B-B14F-4D97-AF65-F5344CB8AC3E}">
        <p14:creationId xmlns:p14="http://schemas.microsoft.com/office/powerpoint/2010/main" val="336672888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sz="1800" dirty="0"/>
              <a:t>In the API Resource Paths for Product section, select the API, Revision, and Resource Path for the API you want to add. </a:t>
            </a:r>
          </a:p>
          <a:p>
            <a:endParaRPr lang="en-IN" dirty="0"/>
          </a:p>
          <a:p>
            <a:endParaRPr lang="en-US" dirty="0"/>
          </a:p>
        </p:txBody>
      </p:sp>
      <p:sp>
        <p:nvSpPr>
          <p:cNvPr id="3" name="Title 2"/>
          <p:cNvSpPr>
            <a:spLocks noGrp="1"/>
          </p:cNvSpPr>
          <p:nvPr>
            <p:ph type="title"/>
          </p:nvPr>
        </p:nvSpPr>
        <p:spPr>
          <a:xfrm>
            <a:off x="479952" y="595572"/>
            <a:ext cx="8205261" cy="785553"/>
          </a:xfrm>
        </p:spPr>
        <p:txBody>
          <a:bodyPr/>
          <a:lstStyle/>
          <a:p>
            <a:r>
              <a:rPr lang="en-US" dirty="0"/>
              <a:t>Products </a:t>
            </a:r>
            <a:r>
              <a:rPr lang="en-US" dirty="0" smtClean="0"/>
              <a:t>(</a:t>
            </a:r>
            <a:r>
              <a:rPr lang="en-US" dirty="0" err="1" smtClean="0"/>
              <a:t>Cont</a:t>
            </a:r>
            <a:r>
              <a:rPr lang="en-US" dirty="0"/>
              <a:t>…)</a:t>
            </a:r>
            <a:br>
              <a:rPr lang="en-US" dirty="0"/>
            </a:b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97" y="2385002"/>
            <a:ext cx="7285037"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2137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Click Import Resource Path, then click Save. The new product appears in the table on the Products page.</a:t>
            </a:r>
          </a:p>
          <a:p>
            <a:endParaRPr lang="en-IN" sz="2000" dirty="0"/>
          </a:p>
          <a:p>
            <a:endParaRPr lang="en-US" sz="2000" dirty="0"/>
          </a:p>
        </p:txBody>
      </p:sp>
      <p:sp>
        <p:nvSpPr>
          <p:cNvPr id="3" name="Title 2"/>
          <p:cNvSpPr>
            <a:spLocks noGrp="1"/>
          </p:cNvSpPr>
          <p:nvPr>
            <p:ph type="title"/>
          </p:nvPr>
        </p:nvSpPr>
        <p:spPr>
          <a:xfrm>
            <a:off x="457201" y="562956"/>
            <a:ext cx="8205261" cy="785553"/>
          </a:xfrm>
        </p:spPr>
        <p:txBody>
          <a:bodyPr/>
          <a:lstStyle/>
          <a:p>
            <a:r>
              <a:rPr lang="en-US" dirty="0"/>
              <a:t>Products </a:t>
            </a:r>
            <a:r>
              <a:rPr lang="en-US" dirty="0" smtClean="0"/>
              <a:t>(</a:t>
            </a:r>
            <a:r>
              <a:rPr lang="en-US" dirty="0" err="1" smtClean="0"/>
              <a:t>Cont</a:t>
            </a:r>
            <a:r>
              <a:rPr lang="en-US" dirty="0"/>
              <a:t>…)</a:t>
            </a:r>
            <a:br>
              <a:rPr lang="en-US" dirty="0"/>
            </a:br>
            <a:endParaRPr lang="en-US" dirty="0"/>
          </a:p>
        </p:txBody>
      </p:sp>
    </p:spTree>
    <p:extLst>
      <p:ext uri="{BB962C8B-B14F-4D97-AF65-F5344CB8AC3E}">
        <p14:creationId xmlns:p14="http://schemas.microsoft.com/office/powerpoint/2010/main" val="298152686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pPr lvl="0">
              <a:buClr>
                <a:srgbClr val="000000"/>
              </a:buClr>
            </a:pPr>
            <a:r>
              <a:rPr lang="en-IN" sz="2000" dirty="0">
                <a:solidFill>
                  <a:srgbClr val="000000"/>
                </a:solidFill>
              </a:rPr>
              <a:t>Controlling access to products.</a:t>
            </a:r>
          </a:p>
          <a:p>
            <a:pPr lvl="1">
              <a:buClr>
                <a:srgbClr val="000000"/>
              </a:buClr>
            </a:pPr>
            <a:r>
              <a:rPr lang="en-IN" sz="1800" dirty="0"/>
              <a:t>Adding Access to a </a:t>
            </a:r>
            <a:r>
              <a:rPr lang="en-IN" sz="1800" dirty="0" smtClean="0"/>
              <a:t>product</a:t>
            </a:r>
          </a:p>
          <a:p>
            <a:pPr lvl="2">
              <a:buClr>
                <a:srgbClr val="000000"/>
              </a:buClr>
            </a:pPr>
            <a:r>
              <a:rPr lang="en-IN" sz="1800" dirty="0" smtClean="0"/>
              <a:t>Select </a:t>
            </a:r>
            <a:r>
              <a:rPr lang="en-IN" sz="1800" dirty="0"/>
              <a:t>an app in the Developer Apps summary </a:t>
            </a:r>
            <a:r>
              <a:rPr lang="en-IN" sz="1800" dirty="0" smtClean="0"/>
              <a:t>table.</a:t>
            </a:r>
          </a:p>
          <a:p>
            <a:pPr lvl="2">
              <a:buClr>
                <a:srgbClr val="000000"/>
              </a:buClr>
            </a:pPr>
            <a:r>
              <a:rPr lang="en-IN" sz="1800" dirty="0" smtClean="0"/>
              <a:t>On </a:t>
            </a:r>
            <a:r>
              <a:rPr lang="en-IN" sz="1800" dirty="0"/>
              <a:t>the Developer App page, click Edit. </a:t>
            </a:r>
            <a:endParaRPr lang="en-IN" sz="1800" dirty="0" smtClean="0"/>
          </a:p>
          <a:p>
            <a:pPr lvl="2">
              <a:buClr>
                <a:srgbClr val="000000"/>
              </a:buClr>
            </a:pPr>
            <a:r>
              <a:rPr lang="en-IN" sz="1800" dirty="0" smtClean="0"/>
              <a:t>In </a:t>
            </a:r>
            <a:r>
              <a:rPr lang="en-IN" sz="1800" dirty="0"/>
              <a:t>the Products section of the Edit Developer App page, click + Product, select the product you want to add to the app, and click the check mark </a:t>
            </a:r>
            <a:r>
              <a:rPr lang="en-IN" sz="1800" dirty="0" smtClean="0"/>
              <a:t>icon.</a:t>
            </a:r>
          </a:p>
          <a:p>
            <a:pPr lvl="2">
              <a:buClr>
                <a:srgbClr val="000000"/>
              </a:buClr>
            </a:pPr>
            <a:r>
              <a:rPr lang="en-IN" sz="1800" dirty="0" smtClean="0"/>
              <a:t>Click </a:t>
            </a:r>
            <a:r>
              <a:rPr lang="en-IN" sz="1800" dirty="0"/>
              <a:t>Save. The product is added to the app.</a:t>
            </a:r>
          </a:p>
          <a:p>
            <a:pPr lvl="0">
              <a:buClr>
                <a:srgbClr val="000000"/>
              </a:buClr>
            </a:pPr>
            <a:endParaRPr lang="en-IN" sz="2400" dirty="0">
              <a:solidFill>
                <a:srgbClr val="000000"/>
              </a:solidFill>
            </a:endParaRPr>
          </a:p>
        </p:txBody>
      </p:sp>
      <p:sp>
        <p:nvSpPr>
          <p:cNvPr id="4" name="Title 3"/>
          <p:cNvSpPr>
            <a:spLocks noGrp="1"/>
          </p:cNvSpPr>
          <p:nvPr>
            <p:ph type="title"/>
          </p:nvPr>
        </p:nvSpPr>
        <p:spPr>
          <a:xfrm>
            <a:off x="479952" y="572192"/>
            <a:ext cx="8205261" cy="785553"/>
          </a:xfrm>
        </p:spPr>
        <p:txBody>
          <a:bodyPr/>
          <a:lstStyle/>
          <a:p>
            <a:r>
              <a:rPr lang="en-CA" dirty="0"/>
              <a:t>Products </a:t>
            </a:r>
            <a:r>
              <a:rPr lang="en-CA" dirty="0" smtClean="0"/>
              <a:t>(</a:t>
            </a:r>
            <a:r>
              <a:rPr lang="en-CA" dirty="0" err="1" smtClean="0"/>
              <a:t>Cont</a:t>
            </a:r>
            <a:r>
              <a:rPr lang="en-CA" dirty="0"/>
              <a:t>…)</a:t>
            </a:r>
            <a:br>
              <a:rPr lang="en-CA" dirty="0"/>
            </a:br>
            <a:endParaRPr lang="en-CA" dirty="0"/>
          </a:p>
        </p:txBody>
      </p:sp>
    </p:spTree>
    <p:extLst>
      <p:ext uri="{BB962C8B-B14F-4D97-AF65-F5344CB8AC3E}">
        <p14:creationId xmlns:p14="http://schemas.microsoft.com/office/powerpoint/2010/main" val="16479583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1800" dirty="0"/>
              <a:t>Revoking access to a </a:t>
            </a:r>
            <a:r>
              <a:rPr lang="en-IN" sz="1800" dirty="0" smtClean="0"/>
              <a:t>product</a:t>
            </a:r>
          </a:p>
          <a:p>
            <a:pPr lvl="1"/>
            <a:r>
              <a:rPr lang="en-IN" sz="1600" dirty="0" smtClean="0"/>
              <a:t>On </a:t>
            </a:r>
            <a:r>
              <a:rPr lang="en-IN" sz="1600" dirty="0"/>
              <a:t>the Developer App page, click </a:t>
            </a:r>
            <a:r>
              <a:rPr lang="en-IN" sz="1600" dirty="0" smtClean="0"/>
              <a:t>Edit.</a:t>
            </a:r>
          </a:p>
          <a:p>
            <a:pPr lvl="1"/>
            <a:r>
              <a:rPr lang="en-IN" sz="1800" dirty="0" smtClean="0"/>
              <a:t>Select an app in the Developer Apps summary table.</a:t>
            </a:r>
          </a:p>
          <a:p>
            <a:pPr lvl="1"/>
            <a:r>
              <a:rPr lang="en-IN" sz="1800" dirty="0" smtClean="0"/>
              <a:t>In </a:t>
            </a:r>
            <a:r>
              <a:rPr lang="en-IN" sz="1800" dirty="0"/>
              <a:t>the Products section of the Edit Developer App page, click Revoke next to the product.The Revoke button changes to Approve in case you want to make the app part of that product </a:t>
            </a:r>
            <a:r>
              <a:rPr lang="en-IN" sz="1800" dirty="0" smtClean="0"/>
              <a:t>again.</a:t>
            </a:r>
          </a:p>
          <a:p>
            <a:pPr lvl="1"/>
            <a:r>
              <a:rPr lang="en-IN" sz="1800" dirty="0" smtClean="0"/>
              <a:t>Click </a:t>
            </a:r>
            <a:r>
              <a:rPr lang="en-IN" sz="1800" dirty="0"/>
              <a:t>Save.</a:t>
            </a:r>
          </a:p>
          <a:p>
            <a:endParaRPr lang="en-IN" sz="1800" dirty="0"/>
          </a:p>
        </p:txBody>
      </p:sp>
      <p:sp>
        <p:nvSpPr>
          <p:cNvPr id="4" name="Title 3"/>
          <p:cNvSpPr>
            <a:spLocks noGrp="1"/>
          </p:cNvSpPr>
          <p:nvPr>
            <p:ph type="title"/>
          </p:nvPr>
        </p:nvSpPr>
        <p:spPr>
          <a:xfrm>
            <a:off x="479952" y="562898"/>
            <a:ext cx="8205261" cy="785553"/>
          </a:xfrm>
        </p:spPr>
        <p:txBody>
          <a:bodyPr/>
          <a:lstStyle/>
          <a:p>
            <a:r>
              <a:rPr lang="en-CA" dirty="0"/>
              <a:t>Products </a:t>
            </a:r>
            <a:r>
              <a:rPr lang="en-CA" dirty="0" smtClean="0"/>
              <a:t>(</a:t>
            </a:r>
            <a:r>
              <a:rPr lang="en-CA" dirty="0" err="1"/>
              <a:t>C</a:t>
            </a:r>
            <a:r>
              <a:rPr lang="en-CA" dirty="0" err="1" smtClean="0"/>
              <a:t>ont</a:t>
            </a:r>
            <a:r>
              <a:rPr lang="en-CA" dirty="0"/>
              <a:t>…)</a:t>
            </a:r>
            <a:br>
              <a:rPr lang="en-CA" dirty="0"/>
            </a:br>
            <a:endParaRPr lang="en-CA" dirty="0"/>
          </a:p>
        </p:txBody>
      </p:sp>
    </p:spTree>
    <p:extLst>
      <p:ext uri="{BB962C8B-B14F-4D97-AF65-F5344CB8AC3E}">
        <p14:creationId xmlns:p14="http://schemas.microsoft.com/office/powerpoint/2010/main" val="40100032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2000" dirty="0"/>
              <a:t>Deleting a product from an </a:t>
            </a:r>
            <a:r>
              <a:rPr lang="en-IN" sz="2000" dirty="0" smtClean="0"/>
              <a:t>app</a:t>
            </a:r>
          </a:p>
          <a:p>
            <a:pPr lvl="1"/>
            <a:r>
              <a:rPr lang="en-IN" sz="1800" dirty="0" smtClean="0"/>
              <a:t>Select an app in the Developer Apps summary table.</a:t>
            </a:r>
          </a:p>
          <a:p>
            <a:pPr lvl="1"/>
            <a:r>
              <a:rPr lang="en-IN" sz="1800" dirty="0" smtClean="0"/>
              <a:t>On </a:t>
            </a:r>
            <a:r>
              <a:rPr lang="en-IN" sz="1800" dirty="0"/>
              <a:t>the Developer App page, click </a:t>
            </a:r>
            <a:r>
              <a:rPr lang="en-IN" sz="1800" dirty="0" smtClean="0"/>
              <a:t>Edit.</a:t>
            </a:r>
          </a:p>
          <a:p>
            <a:pPr lvl="1"/>
            <a:r>
              <a:rPr lang="en-IN" sz="1800" dirty="0" smtClean="0"/>
              <a:t>In </a:t>
            </a:r>
            <a:r>
              <a:rPr lang="en-IN" sz="1800" dirty="0"/>
              <a:t>the Products section of the Edit Developer App page, click Remove next to the </a:t>
            </a:r>
            <a:r>
              <a:rPr lang="en-IN" sz="1800" dirty="0" smtClean="0"/>
              <a:t>product.</a:t>
            </a:r>
          </a:p>
          <a:p>
            <a:pPr lvl="1"/>
            <a:r>
              <a:rPr lang="en-IN" sz="1800" dirty="0" smtClean="0"/>
              <a:t>Click </a:t>
            </a:r>
            <a:r>
              <a:rPr lang="en-IN" sz="1800" dirty="0"/>
              <a:t>Save.</a:t>
            </a:r>
          </a:p>
          <a:p>
            <a:endParaRPr lang="en-IN" sz="1600" dirty="0"/>
          </a:p>
        </p:txBody>
      </p:sp>
      <p:sp>
        <p:nvSpPr>
          <p:cNvPr id="4" name="Title 3"/>
          <p:cNvSpPr>
            <a:spLocks noGrp="1"/>
          </p:cNvSpPr>
          <p:nvPr>
            <p:ph type="title"/>
          </p:nvPr>
        </p:nvSpPr>
        <p:spPr>
          <a:xfrm>
            <a:off x="479952" y="562898"/>
            <a:ext cx="8205261" cy="785553"/>
          </a:xfrm>
        </p:spPr>
        <p:txBody>
          <a:bodyPr/>
          <a:lstStyle/>
          <a:p>
            <a:r>
              <a:rPr lang="en-CA" dirty="0"/>
              <a:t>Products </a:t>
            </a:r>
            <a:r>
              <a:rPr lang="en-CA" dirty="0" smtClean="0"/>
              <a:t>(</a:t>
            </a:r>
            <a:r>
              <a:rPr lang="en-CA" dirty="0" err="1" smtClean="0"/>
              <a:t>Cont</a:t>
            </a:r>
            <a:r>
              <a:rPr lang="en-CA" dirty="0"/>
              <a:t>…)</a:t>
            </a:r>
            <a:br>
              <a:rPr lang="en-CA" dirty="0"/>
            </a:br>
            <a:endParaRPr lang="en-CA" dirty="0"/>
          </a:p>
        </p:txBody>
      </p:sp>
    </p:spTree>
    <p:extLst>
      <p:ext uri="{BB962C8B-B14F-4D97-AF65-F5344CB8AC3E}">
        <p14:creationId xmlns:p14="http://schemas.microsoft.com/office/powerpoint/2010/main" val="20249486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2000" dirty="0"/>
              <a:t> </a:t>
            </a:r>
            <a:r>
              <a:rPr lang="en-IN" sz="2000" dirty="0" smtClean="0"/>
              <a:t>Keys</a:t>
            </a:r>
          </a:p>
          <a:p>
            <a:pPr lvl="1"/>
            <a:r>
              <a:rPr lang="en-IN" sz="1800" dirty="0" smtClean="0"/>
              <a:t>Keys </a:t>
            </a:r>
            <a:r>
              <a:rPr lang="en-IN" sz="1800" dirty="0"/>
              <a:t>are auto generated when an app is </a:t>
            </a:r>
            <a:r>
              <a:rPr lang="en-IN" sz="1800" dirty="0" smtClean="0"/>
              <a:t>created.</a:t>
            </a:r>
          </a:p>
          <a:p>
            <a:pPr lvl="1"/>
            <a:r>
              <a:rPr lang="en-IN" sz="1800" dirty="0" smtClean="0"/>
              <a:t>If </a:t>
            </a:r>
            <a:r>
              <a:rPr lang="en-IN" sz="1800" dirty="0"/>
              <a:t>you specified automatic key approval when you created the API Product, the key is automatically approved for use by the app. Otherwise, you need to approve the key manually before the key can be used by the app to access the product. Each app is assigned a key and secret </a:t>
            </a:r>
            <a:r>
              <a:rPr lang="en-IN" sz="1800" dirty="0" smtClean="0"/>
              <a:t>key.</a:t>
            </a:r>
          </a:p>
          <a:p>
            <a:pPr lvl="1"/>
            <a:r>
              <a:rPr lang="en-IN" sz="1800" dirty="0" smtClean="0"/>
              <a:t>Keys </a:t>
            </a:r>
            <a:r>
              <a:rPr lang="en-IN" sz="1800" dirty="0"/>
              <a:t>together act as a username/password combo.</a:t>
            </a:r>
          </a:p>
        </p:txBody>
      </p:sp>
      <p:sp>
        <p:nvSpPr>
          <p:cNvPr id="4" name="Title 3"/>
          <p:cNvSpPr>
            <a:spLocks noGrp="1"/>
          </p:cNvSpPr>
          <p:nvPr>
            <p:ph type="title"/>
          </p:nvPr>
        </p:nvSpPr>
        <p:spPr>
          <a:xfrm>
            <a:off x="479952" y="562898"/>
            <a:ext cx="8205261" cy="785553"/>
          </a:xfrm>
        </p:spPr>
        <p:txBody>
          <a:bodyPr/>
          <a:lstStyle/>
          <a:p>
            <a:r>
              <a:rPr lang="en-CA" dirty="0"/>
              <a:t>Products </a:t>
            </a:r>
            <a:r>
              <a:rPr lang="en-CA" dirty="0" smtClean="0"/>
              <a:t>(</a:t>
            </a:r>
            <a:r>
              <a:rPr lang="en-CA" dirty="0" err="1" smtClean="0"/>
              <a:t>Cont</a:t>
            </a:r>
            <a:r>
              <a:rPr lang="en-CA" dirty="0"/>
              <a:t>…)</a:t>
            </a:r>
            <a:br>
              <a:rPr lang="en-CA" dirty="0"/>
            </a:br>
            <a:endParaRPr lang="en-CA" dirty="0"/>
          </a:p>
        </p:txBody>
      </p:sp>
    </p:spTree>
    <p:extLst>
      <p:ext uri="{BB962C8B-B14F-4D97-AF65-F5344CB8AC3E}">
        <p14:creationId xmlns:p14="http://schemas.microsoft.com/office/powerpoint/2010/main" val="292605299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When an application makes a request, Apigee inspects it to verify that the API key matches the resource that the app is requesting, and checks the API product definitions associated with API key to see whether the resource is permitted. If everything lines up, Apigee sends back the requested resource data.</a:t>
            </a:r>
          </a:p>
          <a:p>
            <a:endParaRPr lang="en-IN" sz="1800" dirty="0"/>
          </a:p>
          <a:p>
            <a:endParaRPr lang="en-US" sz="1800" dirty="0"/>
          </a:p>
        </p:txBody>
      </p:sp>
      <p:sp>
        <p:nvSpPr>
          <p:cNvPr id="3" name="Title 2"/>
          <p:cNvSpPr>
            <a:spLocks noGrp="1"/>
          </p:cNvSpPr>
          <p:nvPr>
            <p:ph type="title"/>
          </p:nvPr>
        </p:nvSpPr>
        <p:spPr>
          <a:xfrm>
            <a:off x="479952" y="562898"/>
            <a:ext cx="8205261" cy="785553"/>
          </a:xfrm>
        </p:spPr>
        <p:txBody>
          <a:bodyPr/>
          <a:lstStyle/>
          <a:p>
            <a:r>
              <a:rPr lang="en-US" dirty="0"/>
              <a:t>Products </a:t>
            </a:r>
            <a:r>
              <a:rPr lang="en-US" dirty="0" smtClean="0"/>
              <a:t>(</a:t>
            </a:r>
            <a:r>
              <a:rPr lang="en-US" dirty="0" err="1" smtClean="0"/>
              <a:t>Cont</a:t>
            </a:r>
            <a:r>
              <a:rPr lang="en-US" dirty="0"/>
              <a:t>…)</a:t>
            </a:r>
            <a:br>
              <a:rPr lang="en-US" dirty="0"/>
            </a:br>
            <a:endParaRPr lang="en-US" dirty="0"/>
          </a:p>
        </p:txBody>
      </p:sp>
    </p:spTree>
    <p:extLst>
      <p:ext uri="{BB962C8B-B14F-4D97-AF65-F5344CB8AC3E}">
        <p14:creationId xmlns:p14="http://schemas.microsoft.com/office/powerpoint/2010/main" val="3645230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Greg Brail introduces Gateway Services - a component of the </a:t>
            </a:r>
            <a:r>
              <a:rPr lang="en-IN" sz="1800" dirty="0" err="1"/>
              <a:t>Apigee</a:t>
            </a:r>
            <a:r>
              <a:rPr lang="en-IN" sz="1800" dirty="0"/>
              <a:t> API Platform. Create, manage and scale APIs that app developers will love with Gateway Services. Transform any data feed, web service, or 3rd party API into robust, intuitive APIs</a:t>
            </a:r>
            <a:r>
              <a:rPr lang="en-IN" sz="1800" dirty="0" smtClean="0"/>
              <a:t>.</a:t>
            </a:r>
          </a:p>
          <a:p>
            <a:endParaRPr lang="en-IN" sz="1800" dirty="0"/>
          </a:p>
          <a:p>
            <a:r>
              <a:rPr lang="en-IN" sz="1800" dirty="0" err="1"/>
              <a:t>Apigee</a:t>
            </a:r>
            <a:r>
              <a:rPr lang="en-IN" sz="1800" dirty="0"/>
              <a:t> gives you a complete API platform for the app economy. The API platform includes Gateway Services, App Services, Developer Channel Services, and Analytics Services</a:t>
            </a:r>
          </a:p>
          <a:p>
            <a:endParaRPr lang="en-US" sz="1800" dirty="0"/>
          </a:p>
        </p:txBody>
      </p:sp>
      <p:sp>
        <p:nvSpPr>
          <p:cNvPr id="3" name="Title 2"/>
          <p:cNvSpPr>
            <a:spLocks noGrp="1"/>
          </p:cNvSpPr>
          <p:nvPr>
            <p:ph type="title"/>
          </p:nvPr>
        </p:nvSpPr>
        <p:spPr/>
        <p:txBody>
          <a:bodyPr/>
          <a:lstStyle/>
          <a:p>
            <a:r>
              <a:rPr lang="en-IN" dirty="0" err="1"/>
              <a:t>Apigee</a:t>
            </a:r>
            <a:r>
              <a:rPr lang="en-IN" dirty="0"/>
              <a:t> API Platform: Gateway </a:t>
            </a:r>
            <a:r>
              <a:rPr lang="en-IN" dirty="0" smtClean="0"/>
              <a:t>Services</a:t>
            </a:r>
            <a:endParaRPr lang="en-US" dirty="0"/>
          </a:p>
        </p:txBody>
      </p:sp>
    </p:spTree>
    <p:extLst>
      <p:ext uri="{BB962C8B-B14F-4D97-AF65-F5344CB8AC3E}">
        <p14:creationId xmlns:p14="http://schemas.microsoft.com/office/powerpoint/2010/main" val="22151731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952" y="562898"/>
            <a:ext cx="8205261" cy="785553"/>
          </a:xfrm>
        </p:spPr>
        <p:txBody>
          <a:bodyPr/>
          <a:lstStyle/>
          <a:p>
            <a:r>
              <a:rPr lang="en-US" dirty="0"/>
              <a:t>Products </a:t>
            </a:r>
            <a:r>
              <a:rPr lang="en-US" dirty="0" smtClean="0"/>
              <a:t>(</a:t>
            </a:r>
            <a:r>
              <a:rPr lang="en-US" dirty="0" err="1"/>
              <a:t>C</a:t>
            </a:r>
            <a:r>
              <a:rPr lang="en-US" dirty="0" err="1" smtClean="0"/>
              <a:t>ont</a:t>
            </a:r>
            <a:r>
              <a:rPr lang="en-US" dirty="0"/>
              <a:t>…)</a:t>
            </a:r>
            <a:br>
              <a:rPr lang="en-US" dirty="0"/>
            </a:br>
            <a:endParaRPr lang="en-US" dirty="0"/>
          </a:p>
        </p:txBody>
      </p:sp>
      <p:pic>
        <p:nvPicPr>
          <p:cNvPr id="8194"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822417" y="1949733"/>
            <a:ext cx="6998815" cy="2578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974501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lstStyle/>
          <a:p>
            <a:r>
              <a:rPr lang="en-IN" sz="2000" dirty="0"/>
              <a:t> Who is a developer?</a:t>
            </a:r>
          </a:p>
          <a:p>
            <a:pPr lvl="1"/>
            <a:r>
              <a:rPr lang="en-IN" sz="1800" dirty="0"/>
              <a:t>A developer access the API through apps that contain keys, which in turn provide access to the API products. </a:t>
            </a:r>
          </a:p>
          <a:p>
            <a:pPr lvl="1"/>
            <a:r>
              <a:rPr lang="en-IN" sz="1800" dirty="0"/>
              <a:t>An app can not be created without a </a:t>
            </a:r>
            <a:r>
              <a:rPr lang="en-IN" sz="1800" dirty="0" smtClean="0"/>
              <a:t>developer.</a:t>
            </a:r>
          </a:p>
          <a:p>
            <a:pPr lvl="2"/>
            <a:r>
              <a:rPr lang="en-IN" sz="1600" dirty="0" smtClean="0"/>
              <a:t>An </a:t>
            </a:r>
            <a:r>
              <a:rPr lang="en-IN" sz="1600" dirty="0"/>
              <a:t>organization must have a developer registered</a:t>
            </a:r>
            <a:r>
              <a:rPr lang="en-IN" sz="1600" dirty="0" smtClean="0"/>
              <a:t>.</a:t>
            </a:r>
          </a:p>
          <a:p>
            <a:pPr lvl="2">
              <a:buFont typeface="Wingdings" panose="05000000000000000000" pitchFamily="2" charset="2"/>
              <a:buChar char="v"/>
            </a:pPr>
            <a:endParaRPr lang="en-IN" dirty="0"/>
          </a:p>
          <a:p>
            <a:endParaRPr lang="en-IN" dirty="0"/>
          </a:p>
        </p:txBody>
      </p:sp>
      <p:sp>
        <p:nvSpPr>
          <p:cNvPr id="4" name="Title 3"/>
          <p:cNvSpPr>
            <a:spLocks noGrp="1"/>
          </p:cNvSpPr>
          <p:nvPr>
            <p:ph type="title"/>
          </p:nvPr>
        </p:nvSpPr>
        <p:spPr>
          <a:xfrm>
            <a:off x="479952" y="590666"/>
            <a:ext cx="8205261" cy="785553"/>
          </a:xfrm>
        </p:spPr>
        <p:txBody>
          <a:bodyPr/>
          <a:lstStyle/>
          <a:p>
            <a:r>
              <a:rPr lang="en-CA" dirty="0"/>
              <a:t>Developers</a:t>
            </a:r>
            <a:br>
              <a:rPr lang="en-CA" dirty="0"/>
            </a:br>
            <a:endParaRPr lang="en-CA"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054" y="3568412"/>
            <a:ext cx="6694487"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57321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2000" dirty="0"/>
              <a:t>Who is a developer?</a:t>
            </a:r>
          </a:p>
          <a:p>
            <a:pPr lvl="1"/>
            <a:r>
              <a:rPr lang="en-IN" sz="1800" dirty="0"/>
              <a:t>A developer access the API through apps that contain keys, which in turn provide access to the API products. </a:t>
            </a:r>
          </a:p>
          <a:p>
            <a:pPr lvl="1"/>
            <a:r>
              <a:rPr lang="en-IN" sz="1800" dirty="0"/>
              <a:t>An app can not be created without a </a:t>
            </a:r>
            <a:r>
              <a:rPr lang="en-IN" sz="1800" dirty="0" smtClean="0"/>
              <a:t>developer</a:t>
            </a:r>
          </a:p>
          <a:p>
            <a:pPr lvl="2"/>
            <a:r>
              <a:rPr lang="en-IN" sz="1600" dirty="0" smtClean="0"/>
              <a:t>An </a:t>
            </a:r>
            <a:r>
              <a:rPr lang="en-IN" sz="1600" dirty="0"/>
              <a:t>organization must have a developer registered.</a:t>
            </a:r>
          </a:p>
          <a:p>
            <a:endParaRPr lang="en-IN" sz="2400" dirty="0"/>
          </a:p>
        </p:txBody>
      </p:sp>
      <p:sp>
        <p:nvSpPr>
          <p:cNvPr id="4" name="Title 3"/>
          <p:cNvSpPr>
            <a:spLocks noGrp="1"/>
          </p:cNvSpPr>
          <p:nvPr>
            <p:ph type="title"/>
          </p:nvPr>
        </p:nvSpPr>
        <p:spPr>
          <a:xfrm>
            <a:off x="457201" y="562898"/>
            <a:ext cx="8205261" cy="785553"/>
          </a:xfrm>
        </p:spPr>
        <p:txBody>
          <a:bodyPr/>
          <a:lstStyle/>
          <a:p>
            <a:r>
              <a:rPr lang="en-CA" dirty="0"/>
              <a:t>Developers</a:t>
            </a:r>
            <a:br>
              <a:rPr lang="en-CA" dirty="0"/>
            </a:br>
            <a:endParaRPr lang="en-CA" dirty="0"/>
          </a:p>
        </p:txBody>
      </p:sp>
    </p:spTree>
    <p:extLst>
      <p:ext uri="{BB962C8B-B14F-4D97-AF65-F5344CB8AC3E}">
        <p14:creationId xmlns:p14="http://schemas.microsoft.com/office/powerpoint/2010/main" val="124854371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1" y="285287"/>
            <a:ext cx="8205261" cy="785553"/>
          </a:xfrm>
        </p:spPr>
        <p:txBody>
          <a:bodyPr/>
          <a:lstStyle/>
          <a:p>
            <a:r>
              <a:rPr lang="en-US" dirty="0"/>
              <a:t>Developers </a:t>
            </a:r>
            <a:r>
              <a:rPr lang="en-US" dirty="0" smtClean="0"/>
              <a:t>(Cont</a:t>
            </a:r>
            <a:r>
              <a:rPr lang="en-US" dirty="0"/>
              <a:t>...)</a:t>
            </a:r>
          </a:p>
        </p:txBody>
      </p:sp>
      <p:pic>
        <p:nvPicPr>
          <p:cNvPr id="10242"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65018" y="1693077"/>
            <a:ext cx="7620000" cy="4439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6108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2000" dirty="0"/>
              <a:t> How to create a developer?</a:t>
            </a:r>
          </a:p>
          <a:p>
            <a:pPr lvl="1"/>
            <a:r>
              <a:rPr lang="en-IN" sz="1800" dirty="0"/>
              <a:t>Navigate to the following page: Publish &gt; Developers</a:t>
            </a:r>
          </a:p>
          <a:p>
            <a:pPr lvl="1"/>
            <a:r>
              <a:rPr lang="en-IN" sz="1800" dirty="0"/>
              <a:t>Click the (+) Developer App button.</a:t>
            </a:r>
          </a:p>
          <a:p>
            <a:pPr lvl="1"/>
            <a:r>
              <a:rPr lang="en-IN" sz="1800" dirty="0"/>
              <a:t>Enter the first name for your developer.</a:t>
            </a:r>
          </a:p>
          <a:p>
            <a:pPr lvl="1"/>
            <a:r>
              <a:rPr lang="en-IN" sz="1800" dirty="0"/>
              <a:t>Enter the last name for your developer.</a:t>
            </a:r>
          </a:p>
          <a:p>
            <a:pPr lvl="1"/>
            <a:r>
              <a:rPr lang="en-IN" sz="1800" dirty="0"/>
              <a:t>Enter the developer's </a:t>
            </a:r>
            <a:r>
              <a:rPr lang="en-IN" sz="1800" dirty="0" smtClean="0"/>
              <a:t>email.</a:t>
            </a:r>
          </a:p>
          <a:p>
            <a:pPr lvl="2"/>
            <a:r>
              <a:rPr lang="en-IN" sz="1600" dirty="0" smtClean="0"/>
              <a:t>This </a:t>
            </a:r>
            <a:r>
              <a:rPr lang="en-IN" sz="1600" dirty="0"/>
              <a:t>is the email address that you use to send keys and notifications to this developer.</a:t>
            </a:r>
          </a:p>
        </p:txBody>
      </p:sp>
      <p:sp>
        <p:nvSpPr>
          <p:cNvPr id="4" name="Title 3"/>
          <p:cNvSpPr>
            <a:spLocks noGrp="1"/>
          </p:cNvSpPr>
          <p:nvPr>
            <p:ph type="title"/>
          </p:nvPr>
        </p:nvSpPr>
        <p:spPr>
          <a:xfrm>
            <a:off x="461035" y="170122"/>
            <a:ext cx="8205261" cy="785553"/>
          </a:xfrm>
        </p:spPr>
        <p:txBody>
          <a:bodyPr/>
          <a:lstStyle/>
          <a:p>
            <a:r>
              <a:rPr lang="en-CA" dirty="0"/>
              <a:t>Developers </a:t>
            </a:r>
            <a:r>
              <a:rPr lang="en-CA" dirty="0" smtClean="0"/>
              <a:t>(Cont</a:t>
            </a:r>
            <a:r>
              <a:rPr lang="en-CA" dirty="0"/>
              <a:t>...)</a:t>
            </a:r>
          </a:p>
        </p:txBody>
      </p:sp>
    </p:spTree>
    <p:extLst>
      <p:ext uri="{BB962C8B-B14F-4D97-AF65-F5344CB8AC3E}">
        <p14:creationId xmlns:p14="http://schemas.microsoft.com/office/powerpoint/2010/main" val="4012950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2000" dirty="0"/>
              <a:t>Optionally, add custom attributes for the developer. For each custom attribute: </a:t>
            </a:r>
          </a:p>
          <a:p>
            <a:pPr lvl="1"/>
            <a:r>
              <a:rPr lang="en-IN" sz="1800" dirty="0" smtClean="0"/>
              <a:t>Click </a:t>
            </a:r>
            <a:r>
              <a:rPr lang="en-IN" sz="1800" dirty="0"/>
              <a:t>(+) Add Custom Attribute.</a:t>
            </a:r>
          </a:p>
          <a:p>
            <a:pPr lvl="1"/>
            <a:r>
              <a:rPr lang="en-IN" sz="1800" dirty="0" smtClean="0"/>
              <a:t>Enter </a:t>
            </a:r>
            <a:r>
              <a:rPr lang="en-IN" sz="1800" dirty="0"/>
              <a:t>the attribute name and value.</a:t>
            </a:r>
          </a:p>
          <a:p>
            <a:r>
              <a:rPr lang="en-IN" sz="2000" dirty="0"/>
              <a:t>Click Save. The new developer appears in the table on the Developers page.</a:t>
            </a:r>
          </a:p>
        </p:txBody>
      </p:sp>
      <p:sp>
        <p:nvSpPr>
          <p:cNvPr id="4" name="Title 3"/>
          <p:cNvSpPr>
            <a:spLocks noGrp="1"/>
          </p:cNvSpPr>
          <p:nvPr>
            <p:ph type="title"/>
          </p:nvPr>
        </p:nvSpPr>
        <p:spPr>
          <a:xfrm>
            <a:off x="457201" y="336377"/>
            <a:ext cx="8205261" cy="785553"/>
          </a:xfrm>
        </p:spPr>
        <p:txBody>
          <a:bodyPr/>
          <a:lstStyle/>
          <a:p>
            <a:r>
              <a:rPr lang="en-CA" dirty="0"/>
              <a:t>Developers </a:t>
            </a:r>
            <a:r>
              <a:rPr lang="en-CA" dirty="0" smtClean="0"/>
              <a:t>(Cont</a:t>
            </a:r>
            <a:r>
              <a:rPr lang="en-CA" dirty="0"/>
              <a:t>...)</a:t>
            </a:r>
          </a:p>
        </p:txBody>
      </p:sp>
    </p:spTree>
    <p:extLst>
      <p:ext uri="{BB962C8B-B14F-4D97-AF65-F5344CB8AC3E}">
        <p14:creationId xmlns:p14="http://schemas.microsoft.com/office/powerpoint/2010/main" val="2992957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2000" dirty="0"/>
              <a:t> What is a developer app?</a:t>
            </a:r>
          </a:p>
          <a:p>
            <a:pPr lvl="1"/>
            <a:r>
              <a:rPr lang="en-IN" sz="1800" dirty="0"/>
              <a:t>Apps are how your developers access the resources in your API products.</a:t>
            </a:r>
          </a:p>
          <a:p>
            <a:pPr lvl="1"/>
            <a:r>
              <a:rPr lang="en-IN" sz="1800" dirty="0"/>
              <a:t>When an app is created, we select the API products to include, and Apigee generates a key.</a:t>
            </a:r>
          </a:p>
          <a:p>
            <a:pPr lvl="1"/>
            <a:r>
              <a:rPr lang="en-IN" sz="1800" dirty="0"/>
              <a:t>By default, a single key provides access to multiple API products—newly approved API products are added to the existing API key by the system.</a:t>
            </a:r>
          </a:p>
          <a:p>
            <a:endParaRPr lang="en-IN" sz="2000" dirty="0"/>
          </a:p>
        </p:txBody>
      </p:sp>
      <p:sp>
        <p:nvSpPr>
          <p:cNvPr id="4" name="Title 3"/>
          <p:cNvSpPr>
            <a:spLocks noGrp="1"/>
          </p:cNvSpPr>
          <p:nvPr>
            <p:ph type="title"/>
          </p:nvPr>
        </p:nvSpPr>
        <p:spPr>
          <a:xfrm>
            <a:off x="461035" y="170122"/>
            <a:ext cx="8205261" cy="785553"/>
          </a:xfrm>
        </p:spPr>
        <p:txBody>
          <a:bodyPr/>
          <a:lstStyle/>
          <a:p>
            <a:r>
              <a:rPr lang="en-CA" dirty="0"/>
              <a:t>Developer Apps</a:t>
            </a:r>
          </a:p>
        </p:txBody>
      </p:sp>
    </p:spTree>
    <p:extLst>
      <p:ext uri="{BB962C8B-B14F-4D97-AF65-F5344CB8AC3E}">
        <p14:creationId xmlns:p14="http://schemas.microsoft.com/office/powerpoint/2010/main" val="7663544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When the application makes a request, Apigee inspects the request to verify that the API key matches the resource that the app is requesting.</a:t>
            </a:r>
          </a:p>
          <a:p>
            <a:r>
              <a:rPr lang="en-IN" sz="1800" dirty="0"/>
              <a:t>It checks any API product definitions associated with API key to see whether the resource is permitted.</a:t>
            </a:r>
          </a:p>
          <a:p>
            <a:r>
              <a:rPr lang="en-IN" sz="1800" dirty="0"/>
              <a:t>If everything is fine, Apigee sends back the requested resource data.</a:t>
            </a:r>
          </a:p>
          <a:p>
            <a:endParaRPr lang="en-US" sz="1800" dirty="0"/>
          </a:p>
        </p:txBody>
      </p:sp>
      <p:sp>
        <p:nvSpPr>
          <p:cNvPr id="3" name="Title 2"/>
          <p:cNvSpPr>
            <a:spLocks noGrp="1"/>
          </p:cNvSpPr>
          <p:nvPr>
            <p:ph type="title"/>
          </p:nvPr>
        </p:nvSpPr>
        <p:spPr>
          <a:xfrm>
            <a:off x="461035" y="595572"/>
            <a:ext cx="8205261" cy="785553"/>
          </a:xfrm>
        </p:spPr>
        <p:txBody>
          <a:bodyPr/>
          <a:lstStyle/>
          <a:p>
            <a:r>
              <a:rPr lang="en-US" dirty="0"/>
              <a:t>Developer Apps </a:t>
            </a:r>
            <a:r>
              <a:rPr lang="en-US" dirty="0" smtClean="0"/>
              <a:t>(</a:t>
            </a:r>
            <a:r>
              <a:rPr lang="en-US" dirty="0" err="1" smtClean="0"/>
              <a:t>Cont</a:t>
            </a:r>
            <a:r>
              <a:rPr lang="en-US" dirty="0"/>
              <a:t>…)</a:t>
            </a:r>
            <a:br>
              <a:rPr lang="en-US" dirty="0"/>
            </a:br>
            <a:endParaRPr lang="en-US" dirty="0"/>
          </a:p>
        </p:txBody>
      </p:sp>
    </p:spTree>
    <p:extLst>
      <p:ext uri="{BB962C8B-B14F-4D97-AF65-F5344CB8AC3E}">
        <p14:creationId xmlns:p14="http://schemas.microsoft.com/office/powerpoint/2010/main" val="21501901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1" y="562898"/>
            <a:ext cx="8205261" cy="785553"/>
          </a:xfrm>
        </p:spPr>
        <p:txBody>
          <a:bodyPr/>
          <a:lstStyle/>
          <a:p>
            <a:r>
              <a:rPr lang="en-US" dirty="0"/>
              <a:t>Developer Apps </a:t>
            </a:r>
            <a:r>
              <a:rPr lang="en-US" dirty="0" smtClean="0"/>
              <a:t>(</a:t>
            </a:r>
            <a:r>
              <a:rPr lang="en-US" dirty="0" err="1" smtClean="0"/>
              <a:t>Cont</a:t>
            </a:r>
            <a:r>
              <a:rPr lang="en-US" dirty="0"/>
              <a:t>…)</a:t>
            </a:r>
            <a:br>
              <a:rPr lang="en-US" dirty="0"/>
            </a:br>
            <a:endParaRPr lang="en-US" dirty="0"/>
          </a:p>
        </p:txBody>
      </p:sp>
      <p:pic>
        <p:nvPicPr>
          <p:cNvPr id="11266"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526160" y="1727200"/>
            <a:ext cx="8090093" cy="356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03154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2000" dirty="0"/>
              <a:t>How to add a developer app?</a:t>
            </a:r>
          </a:p>
          <a:p>
            <a:pPr lvl="1"/>
            <a:r>
              <a:rPr lang="en-IN" sz="1800" dirty="0"/>
              <a:t>Navigate to: Publish &gt; Developer App</a:t>
            </a:r>
          </a:p>
          <a:p>
            <a:pPr lvl="1"/>
            <a:r>
              <a:rPr lang="en-IN" sz="1800" dirty="0"/>
              <a:t>Click the (+) Developer App button.</a:t>
            </a:r>
          </a:p>
          <a:p>
            <a:pPr lvl="1"/>
            <a:r>
              <a:rPr lang="en-IN" sz="1800" dirty="0"/>
              <a:t>Enter a name for the app.</a:t>
            </a:r>
          </a:p>
          <a:p>
            <a:pPr lvl="1"/>
            <a:r>
              <a:rPr lang="en-IN" sz="1800" dirty="0"/>
              <a:t>Enter the URL for the </a:t>
            </a:r>
            <a:r>
              <a:rPr lang="en-IN" sz="1800" dirty="0" err="1" smtClean="0"/>
              <a:t>callback</a:t>
            </a:r>
            <a:r>
              <a:rPr lang="en-IN" sz="1800" dirty="0" smtClean="0"/>
              <a:t>.</a:t>
            </a:r>
          </a:p>
          <a:p>
            <a:pPr lvl="2"/>
            <a:r>
              <a:rPr lang="en-IN" sz="1600" dirty="0" smtClean="0"/>
              <a:t>A </a:t>
            </a:r>
            <a:r>
              <a:rPr lang="en-IN" sz="1600" dirty="0"/>
              <a:t>callback is the location of a resource that belongs to the applications. In most cases, this is the location of a login screen where app end users enter their username and password.</a:t>
            </a:r>
          </a:p>
        </p:txBody>
      </p:sp>
      <p:sp>
        <p:nvSpPr>
          <p:cNvPr id="4" name="Title 3"/>
          <p:cNvSpPr>
            <a:spLocks noGrp="1"/>
          </p:cNvSpPr>
          <p:nvPr>
            <p:ph type="title"/>
          </p:nvPr>
        </p:nvSpPr>
        <p:spPr>
          <a:xfrm>
            <a:off x="461035" y="595572"/>
            <a:ext cx="8205261" cy="785553"/>
          </a:xfrm>
        </p:spPr>
        <p:txBody>
          <a:bodyPr/>
          <a:lstStyle/>
          <a:p>
            <a:r>
              <a:rPr lang="en-CA" dirty="0"/>
              <a:t>Developer Apps </a:t>
            </a:r>
            <a:r>
              <a:rPr lang="en-CA" dirty="0" smtClean="0"/>
              <a:t>(</a:t>
            </a:r>
            <a:r>
              <a:rPr lang="en-CA" dirty="0" err="1" smtClean="0"/>
              <a:t>Cont</a:t>
            </a:r>
            <a:r>
              <a:rPr lang="en-CA" dirty="0"/>
              <a:t>…)</a:t>
            </a:r>
            <a:br>
              <a:rPr lang="en-CA" dirty="0"/>
            </a:br>
            <a:endParaRPr lang="en-CA" dirty="0"/>
          </a:p>
        </p:txBody>
      </p:sp>
    </p:spTree>
    <p:extLst>
      <p:ext uri="{BB962C8B-B14F-4D97-AF65-F5344CB8AC3E}">
        <p14:creationId xmlns:p14="http://schemas.microsoft.com/office/powerpoint/2010/main" val="4190769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Jen </a:t>
            </a:r>
            <a:r>
              <a:rPr lang="en-IN" sz="1800" dirty="0" err="1"/>
              <a:t>Mazzon</a:t>
            </a:r>
            <a:r>
              <a:rPr lang="en-IN" sz="1800" dirty="0"/>
              <a:t> introduces Developer Channel Services - a component of the </a:t>
            </a:r>
            <a:r>
              <a:rPr lang="en-IN" sz="1800" dirty="0" err="1"/>
              <a:t>Apigee</a:t>
            </a:r>
            <a:r>
              <a:rPr lang="en-IN" sz="1800" dirty="0"/>
              <a:t> API Platform. Developer Channel Services enable you to get developers up and running quickly. Make a good first impression, increase developer adoption, and build community with a complete portal that offers frictionless on-boarding and interactive API documentation.</a:t>
            </a:r>
          </a:p>
          <a:p>
            <a:r>
              <a:rPr lang="en-IN" sz="1800" dirty="0" err="1"/>
              <a:t>Apigee</a:t>
            </a:r>
            <a:r>
              <a:rPr lang="en-IN" sz="1800" dirty="0"/>
              <a:t> gives you a complete API platform for the app economy. The API platform includes Gateway Services, App Services, Developer Channel Services, and Analytics Services</a:t>
            </a:r>
          </a:p>
          <a:p>
            <a:endParaRPr lang="en-US" sz="1800" dirty="0"/>
          </a:p>
        </p:txBody>
      </p:sp>
      <p:sp>
        <p:nvSpPr>
          <p:cNvPr id="3" name="Title 2"/>
          <p:cNvSpPr>
            <a:spLocks noGrp="1"/>
          </p:cNvSpPr>
          <p:nvPr>
            <p:ph type="title"/>
          </p:nvPr>
        </p:nvSpPr>
        <p:spPr/>
        <p:txBody>
          <a:bodyPr>
            <a:normAutofit/>
          </a:bodyPr>
          <a:lstStyle/>
          <a:p>
            <a:r>
              <a:rPr lang="en-US" sz="2000" dirty="0" err="1"/>
              <a:t>Apigee</a:t>
            </a:r>
            <a:r>
              <a:rPr lang="en-US" sz="2000" dirty="0"/>
              <a:t> API Platform:</a:t>
            </a:r>
            <a:br>
              <a:rPr lang="en-US" sz="2000" dirty="0"/>
            </a:br>
            <a:r>
              <a:rPr lang="en-US" sz="2000" dirty="0" smtClean="0"/>
              <a:t>Developer </a:t>
            </a:r>
            <a:r>
              <a:rPr lang="en-US" sz="2000" dirty="0"/>
              <a:t>Channel </a:t>
            </a:r>
            <a:r>
              <a:rPr lang="en-US" sz="2000" dirty="0" smtClean="0"/>
              <a:t>Services</a:t>
            </a:r>
            <a:endParaRPr lang="en-US" sz="2000" dirty="0"/>
          </a:p>
        </p:txBody>
      </p:sp>
    </p:spTree>
    <p:extLst>
      <p:ext uri="{BB962C8B-B14F-4D97-AF65-F5344CB8AC3E}">
        <p14:creationId xmlns:p14="http://schemas.microsoft.com/office/powerpoint/2010/main" val="36024460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1800" dirty="0"/>
              <a:t>Select a developer from the Developer list. Your app must have a developer.</a:t>
            </a:r>
          </a:p>
          <a:p>
            <a:r>
              <a:rPr lang="en-IN" sz="1800" dirty="0"/>
              <a:t>Optionally, add a descriptive note.</a:t>
            </a:r>
          </a:p>
          <a:p>
            <a:r>
              <a:rPr lang="en-IN" sz="1800" dirty="0"/>
              <a:t>Optionally add custom attributes for the app. For each custom attribute: </a:t>
            </a:r>
          </a:p>
          <a:p>
            <a:pPr lvl="1"/>
            <a:r>
              <a:rPr lang="en-IN" sz="1600" dirty="0" smtClean="0"/>
              <a:t>Click </a:t>
            </a:r>
            <a:r>
              <a:rPr lang="en-IN" sz="1600" dirty="0"/>
              <a:t>(+) Add Custom Attribute.</a:t>
            </a:r>
          </a:p>
          <a:p>
            <a:pPr lvl="1"/>
            <a:r>
              <a:rPr lang="en-IN" sz="1600" dirty="0" smtClean="0"/>
              <a:t>Enter </a:t>
            </a:r>
            <a:r>
              <a:rPr lang="en-IN" sz="1600" dirty="0"/>
              <a:t>the attribute name and value.</a:t>
            </a:r>
          </a:p>
          <a:p>
            <a:r>
              <a:rPr lang="en-IN" sz="1800" dirty="0"/>
              <a:t>Click Save. Your new app appears in the apps table on Developer Apps page.</a:t>
            </a:r>
          </a:p>
        </p:txBody>
      </p:sp>
      <p:sp>
        <p:nvSpPr>
          <p:cNvPr id="4" name="Title 3"/>
          <p:cNvSpPr>
            <a:spLocks noGrp="1"/>
          </p:cNvSpPr>
          <p:nvPr>
            <p:ph type="title"/>
          </p:nvPr>
        </p:nvSpPr>
        <p:spPr>
          <a:xfrm>
            <a:off x="479952" y="590203"/>
            <a:ext cx="8205261" cy="785553"/>
          </a:xfrm>
        </p:spPr>
        <p:txBody>
          <a:bodyPr/>
          <a:lstStyle/>
          <a:p>
            <a:r>
              <a:rPr lang="en-CA" dirty="0"/>
              <a:t>Developer Apps </a:t>
            </a:r>
            <a:r>
              <a:rPr lang="en-CA" dirty="0" smtClean="0"/>
              <a:t>(</a:t>
            </a:r>
            <a:r>
              <a:rPr lang="en-CA" dirty="0" err="1" smtClean="0"/>
              <a:t>Cont</a:t>
            </a:r>
            <a:r>
              <a:rPr lang="en-CA" dirty="0"/>
              <a:t>…)</a:t>
            </a:r>
            <a:br>
              <a:rPr lang="en-CA" dirty="0"/>
            </a:br>
            <a:endParaRPr lang="en-CA" dirty="0"/>
          </a:p>
        </p:txBody>
      </p:sp>
    </p:spTree>
    <p:extLst>
      <p:ext uri="{BB962C8B-B14F-4D97-AF65-F5344CB8AC3E}">
        <p14:creationId xmlns:p14="http://schemas.microsoft.com/office/powerpoint/2010/main" val="19055391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lvl="0" indent="0" algn="ctr">
              <a:buClr>
                <a:srgbClr val="000000"/>
              </a:buClr>
              <a:buNone/>
            </a:pPr>
            <a:endParaRPr lang="en-IN" sz="2800" b="1" dirty="0" smtClean="0">
              <a:solidFill>
                <a:srgbClr val="00BBEE"/>
              </a:solidFill>
            </a:endParaRPr>
          </a:p>
          <a:p>
            <a:pPr marL="0" lvl="0" indent="0" algn="ctr">
              <a:buClr>
                <a:srgbClr val="000000"/>
              </a:buClr>
              <a:buNone/>
            </a:pPr>
            <a:endParaRPr lang="en-IN" sz="2800" b="1" dirty="0">
              <a:solidFill>
                <a:srgbClr val="00BBEE"/>
              </a:solidFill>
            </a:endParaRPr>
          </a:p>
          <a:p>
            <a:pPr marL="0" lvl="0" indent="0" algn="ctr">
              <a:buClr>
                <a:srgbClr val="000000"/>
              </a:buClr>
              <a:buNone/>
            </a:pPr>
            <a:endParaRPr lang="en-IN" sz="2800" b="1" dirty="0" smtClean="0">
              <a:solidFill>
                <a:srgbClr val="00BBEE"/>
              </a:solidFill>
            </a:endParaRPr>
          </a:p>
          <a:p>
            <a:pPr marL="0" lvl="0" indent="0" algn="ctr">
              <a:buClr>
                <a:srgbClr val="000000"/>
              </a:buClr>
              <a:buNone/>
            </a:pPr>
            <a:r>
              <a:rPr lang="en-IN" sz="2800" b="1" dirty="0" smtClean="0">
                <a:solidFill>
                  <a:srgbClr val="00BBEE"/>
                </a:solidFill>
              </a:rPr>
              <a:t>PUSH NOTIFICATIONS</a:t>
            </a:r>
            <a:endParaRPr lang="en-US" sz="3600" b="1" dirty="0">
              <a:solidFill>
                <a:srgbClr val="000000"/>
              </a:solidFill>
            </a:endParaRPr>
          </a:p>
          <a:p>
            <a:pPr lvl="0">
              <a:buClr>
                <a:srgbClr val="000000"/>
              </a:buClr>
            </a:pPr>
            <a:endParaRPr lang="en-US" sz="3600" b="1" dirty="0">
              <a:solidFill>
                <a:srgbClr val="000000"/>
              </a:solidFill>
            </a:endParaRPr>
          </a:p>
          <a:p>
            <a:pPr lvl="0">
              <a:buClr>
                <a:srgbClr val="000000"/>
              </a:buClr>
            </a:pPr>
            <a:endParaRPr lang="en-US" sz="3600" b="1" dirty="0">
              <a:solidFill>
                <a:srgbClr val="000000"/>
              </a:solidFill>
            </a:endParaRPr>
          </a:p>
          <a:p>
            <a:pPr marL="0" indent="0">
              <a:buNone/>
            </a:pPr>
            <a:endParaRPr lang="en-US" sz="2800" b="1" dirty="0" smtClean="0"/>
          </a:p>
          <a:p>
            <a:pPr marL="0" indent="0">
              <a:buNone/>
            </a:pPr>
            <a:endParaRPr lang="en-US" b="1" dirty="0" smtClean="0"/>
          </a:p>
          <a:p>
            <a:pPr marL="0" indent="0">
              <a:buNone/>
            </a:pPr>
            <a:endParaRPr lang="en-US" b="1" dirty="0"/>
          </a:p>
          <a:p>
            <a:pPr marL="0" indent="0" algn="ctr">
              <a:buNone/>
            </a:pPr>
            <a:endParaRPr lang="en-US" b="1" dirty="0" smtClean="0"/>
          </a:p>
          <a:p>
            <a:pPr marL="0" indent="0" algn="ctr">
              <a:buNone/>
            </a:pPr>
            <a:endParaRPr lang="en-US" b="1" dirty="0"/>
          </a:p>
          <a:p>
            <a:pPr marL="0" indent="0" algn="ctr">
              <a:buNone/>
            </a:pPr>
            <a:endParaRPr lang="en-US" b="1" dirty="0" smtClean="0"/>
          </a:p>
          <a:p>
            <a:pPr algn="ctr"/>
            <a:endParaRPr lang="en-US" b="1" dirty="0"/>
          </a:p>
        </p:txBody>
      </p:sp>
    </p:spTree>
    <p:extLst>
      <p:ext uri="{BB962C8B-B14F-4D97-AF65-F5344CB8AC3E}">
        <p14:creationId xmlns:p14="http://schemas.microsoft.com/office/powerpoint/2010/main" val="20785605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Push notifications are used to ping app users with messages they care about: a new service they might be interested in, a flash sale happening near them right now </a:t>
            </a:r>
          </a:p>
          <a:p>
            <a:r>
              <a:rPr lang="en-IN" sz="1800" dirty="0"/>
              <a:t>Apigee App Services provides a RESTful framework for sending push notifications to your apps</a:t>
            </a:r>
          </a:p>
          <a:p>
            <a:r>
              <a:rPr lang="en-IN" sz="1800" dirty="0"/>
              <a:t>To receive push notifications, users must be using devices that can connect to App Services.</a:t>
            </a:r>
          </a:p>
          <a:p>
            <a:r>
              <a:rPr lang="en-IN" sz="1800" dirty="0"/>
              <a:t>Compare this with CPU- and memory-heavy pull processes, in which a user actively listens on an endpoint, regularly pulling data (such as news feeds, new emails, or stock market updates) to the device.</a:t>
            </a:r>
          </a:p>
          <a:p>
            <a:endParaRPr lang="en-US" sz="1800" dirty="0"/>
          </a:p>
        </p:txBody>
      </p:sp>
      <p:sp>
        <p:nvSpPr>
          <p:cNvPr id="3" name="Title 2"/>
          <p:cNvSpPr>
            <a:spLocks noGrp="1"/>
          </p:cNvSpPr>
          <p:nvPr>
            <p:ph type="title"/>
          </p:nvPr>
        </p:nvSpPr>
        <p:spPr>
          <a:xfrm>
            <a:off x="461035" y="562898"/>
            <a:ext cx="8205261" cy="785553"/>
          </a:xfrm>
        </p:spPr>
        <p:txBody>
          <a:bodyPr/>
          <a:lstStyle/>
          <a:p>
            <a:r>
              <a:rPr lang="en-US" dirty="0"/>
              <a:t>Why Push Notifications</a:t>
            </a:r>
            <a:br>
              <a:rPr lang="en-US" dirty="0"/>
            </a:br>
            <a:endParaRPr lang="en-US" dirty="0"/>
          </a:p>
        </p:txBody>
      </p:sp>
    </p:spTree>
    <p:extLst>
      <p:ext uri="{BB962C8B-B14F-4D97-AF65-F5344CB8AC3E}">
        <p14:creationId xmlns:p14="http://schemas.microsoft.com/office/powerpoint/2010/main" val="10606009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952" y="595572"/>
            <a:ext cx="8205261" cy="785553"/>
          </a:xfrm>
        </p:spPr>
        <p:txBody>
          <a:bodyPr/>
          <a:lstStyle/>
          <a:p>
            <a:r>
              <a:rPr lang="en-US" dirty="0"/>
              <a:t>How it Works!!</a:t>
            </a:r>
            <a:br>
              <a:rPr lang="en-US" dirty="0"/>
            </a:br>
            <a:endParaRPr lang="en-US" dirty="0"/>
          </a:p>
        </p:txBody>
      </p:sp>
      <p:pic>
        <p:nvPicPr>
          <p:cNvPr id="12290"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754610" y="1531519"/>
            <a:ext cx="5633192" cy="452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21767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Your app registers with App Services and push notification providers receiving credentials for use when sending notifications. </a:t>
            </a:r>
          </a:p>
          <a:p>
            <a:r>
              <a:rPr lang="en-IN" sz="1800" dirty="0"/>
              <a:t>This makes the providers aware of the devices on which your app is installed, allowing you to target those devices with push notifications.</a:t>
            </a:r>
          </a:p>
          <a:p>
            <a:r>
              <a:rPr lang="en-IN" sz="1800" dirty="0"/>
              <a:t>Create App Services notifiers </a:t>
            </a:r>
          </a:p>
          <a:p>
            <a:r>
              <a:rPr lang="en-IN" sz="1800" dirty="0"/>
              <a:t>Send notification requests to notification providers, using your app's credentials to authenticate</a:t>
            </a:r>
          </a:p>
          <a:p>
            <a:r>
              <a:rPr lang="en-IN" sz="1800" dirty="0"/>
              <a:t>Push notification providers forward your notifications to the targeted devices</a:t>
            </a:r>
          </a:p>
          <a:p>
            <a:endParaRPr lang="en-IN" sz="1800" dirty="0"/>
          </a:p>
          <a:p>
            <a:endParaRPr lang="en-US" sz="1800" dirty="0"/>
          </a:p>
        </p:txBody>
      </p:sp>
      <p:sp>
        <p:nvSpPr>
          <p:cNvPr id="3" name="Title 2"/>
          <p:cNvSpPr>
            <a:spLocks noGrp="1"/>
          </p:cNvSpPr>
          <p:nvPr>
            <p:ph type="title"/>
          </p:nvPr>
        </p:nvSpPr>
        <p:spPr/>
        <p:txBody>
          <a:bodyPr/>
          <a:lstStyle/>
          <a:p>
            <a:r>
              <a:rPr lang="en-US" dirty="0"/>
              <a:t>How it Works!!</a:t>
            </a:r>
          </a:p>
        </p:txBody>
      </p:sp>
    </p:spTree>
    <p:extLst>
      <p:ext uri="{BB962C8B-B14F-4D97-AF65-F5344CB8AC3E}">
        <p14:creationId xmlns:p14="http://schemas.microsoft.com/office/powerpoint/2010/main" val="143045319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b="1" dirty="0"/>
              <a:t>Register your app </a:t>
            </a:r>
            <a:r>
              <a:rPr lang="en-IN" sz="1800" dirty="0"/>
              <a:t>with push notification providers (such as Apple and Google)</a:t>
            </a:r>
          </a:p>
          <a:p>
            <a:r>
              <a:rPr lang="en-IN" sz="1800" b="1" dirty="0"/>
              <a:t>Create notifiers</a:t>
            </a:r>
            <a:r>
              <a:rPr lang="en-IN" sz="1800" dirty="0"/>
              <a:t>. Notifiers contain the credentials your notifications need to access the notification providers. </a:t>
            </a:r>
          </a:p>
          <a:p>
            <a:r>
              <a:rPr lang="en-IN" sz="1800" b="1" dirty="0"/>
              <a:t>Register devices</a:t>
            </a:r>
            <a:r>
              <a:rPr lang="en-IN" sz="1800" dirty="0"/>
              <a:t> with push notification providers and App Services. </a:t>
            </a:r>
          </a:p>
          <a:p>
            <a:r>
              <a:rPr lang="en-IN" sz="1800" b="1" dirty="0"/>
              <a:t>Send and manage push notifications </a:t>
            </a:r>
            <a:r>
              <a:rPr lang="en-IN" sz="1800" dirty="0"/>
              <a:t>using the notification endpoints in App Services to target devices, users, or groups</a:t>
            </a:r>
          </a:p>
          <a:p>
            <a:endParaRPr lang="en-US" sz="1800" dirty="0"/>
          </a:p>
        </p:txBody>
      </p:sp>
      <p:sp>
        <p:nvSpPr>
          <p:cNvPr id="3" name="Title 2"/>
          <p:cNvSpPr>
            <a:spLocks noGrp="1"/>
          </p:cNvSpPr>
          <p:nvPr>
            <p:ph type="title"/>
          </p:nvPr>
        </p:nvSpPr>
        <p:spPr>
          <a:xfrm>
            <a:off x="461035" y="474922"/>
            <a:ext cx="8205261" cy="785553"/>
          </a:xfrm>
        </p:spPr>
        <p:txBody>
          <a:bodyPr/>
          <a:lstStyle/>
          <a:p>
            <a:r>
              <a:rPr lang="en-IN" dirty="0"/>
              <a:t>How to add push notification</a:t>
            </a:r>
            <a:br>
              <a:rPr lang="en-IN" dirty="0"/>
            </a:br>
            <a:endParaRPr lang="en-US" dirty="0"/>
          </a:p>
        </p:txBody>
      </p:sp>
    </p:spTree>
    <p:extLst>
      <p:ext uri="{BB962C8B-B14F-4D97-AF65-F5344CB8AC3E}">
        <p14:creationId xmlns:p14="http://schemas.microsoft.com/office/powerpoint/2010/main" val="26378095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When a notification is created in app services, it is scheduled to be delivered to all applicable devices immediately, unless the deliver property has been set. A notification may contain multiple messages </a:t>
            </a:r>
          </a:p>
          <a:p>
            <a:r>
              <a:rPr lang="en-IN" sz="1800" dirty="0"/>
              <a:t>Each payload must be associated with a notifier in order to deliver that message to the associated app. This allows a single notification to be delivered to multiple apps across various providers, and is useful if you want to send messages to multiple notifiers, such as development and production versions of both Apple and Google </a:t>
            </a:r>
          </a:p>
          <a:p>
            <a:endParaRPr lang="en-US" sz="1800" dirty="0"/>
          </a:p>
        </p:txBody>
      </p:sp>
      <p:sp>
        <p:nvSpPr>
          <p:cNvPr id="3" name="Title 2"/>
          <p:cNvSpPr>
            <a:spLocks noGrp="1"/>
          </p:cNvSpPr>
          <p:nvPr>
            <p:ph type="title"/>
          </p:nvPr>
        </p:nvSpPr>
        <p:spPr>
          <a:xfrm>
            <a:off x="457201" y="382558"/>
            <a:ext cx="8205261" cy="785553"/>
          </a:xfrm>
        </p:spPr>
        <p:txBody>
          <a:bodyPr>
            <a:normAutofit/>
          </a:bodyPr>
          <a:lstStyle/>
          <a:p>
            <a:r>
              <a:rPr lang="en-US" dirty="0" smtClean="0"/>
              <a:t>Creating </a:t>
            </a:r>
            <a:r>
              <a:rPr lang="en-US" dirty="0"/>
              <a:t>notifications</a:t>
            </a:r>
            <a:br>
              <a:rPr lang="en-US" dirty="0"/>
            </a:br>
            <a:endParaRPr lang="en-US" dirty="0"/>
          </a:p>
        </p:txBody>
      </p:sp>
    </p:spTree>
    <p:extLst>
      <p:ext uri="{BB962C8B-B14F-4D97-AF65-F5344CB8AC3E}">
        <p14:creationId xmlns:p14="http://schemas.microsoft.com/office/powerpoint/2010/main" val="377408226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952" y="345613"/>
            <a:ext cx="8205261" cy="785553"/>
          </a:xfrm>
        </p:spPr>
        <p:txBody>
          <a:bodyPr/>
          <a:lstStyle/>
          <a:p>
            <a:r>
              <a:rPr lang="en-US" dirty="0"/>
              <a:t>Creating notifications</a:t>
            </a:r>
            <a:br>
              <a:rPr lang="en-US" dirty="0"/>
            </a:br>
            <a:endParaRPr lang="en-US" dirty="0"/>
          </a:p>
        </p:txBody>
      </p:sp>
      <p:pic>
        <p:nvPicPr>
          <p:cNvPr id="13314"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457200" y="1602242"/>
            <a:ext cx="8228013" cy="4382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967423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952" y="474923"/>
            <a:ext cx="8205261" cy="785553"/>
          </a:xfrm>
        </p:spPr>
        <p:txBody>
          <a:bodyPr/>
          <a:lstStyle/>
          <a:p>
            <a:r>
              <a:rPr lang="en-US" dirty="0"/>
              <a:t>Creating notifier</a:t>
            </a:r>
            <a:br>
              <a:rPr lang="en-US" dirty="0"/>
            </a:br>
            <a:endParaRPr lang="en-US" dirty="0"/>
          </a:p>
        </p:txBody>
      </p:sp>
      <p:pic>
        <p:nvPicPr>
          <p:cNvPr id="14338"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457200" y="1452919"/>
            <a:ext cx="8228013" cy="468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83952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Enter the message (payload) you want delivered in the Notifier Message field</a:t>
            </a:r>
          </a:p>
          <a:p>
            <a:r>
              <a:rPr lang="en-IN" sz="2000" dirty="0"/>
              <a:t>Click Schedule Notification. Your notification will be delivered immediately.</a:t>
            </a:r>
          </a:p>
          <a:p>
            <a:endParaRPr lang="en-IN" sz="2000" dirty="0"/>
          </a:p>
          <a:p>
            <a:endParaRPr lang="en-IN" sz="2000" dirty="0"/>
          </a:p>
          <a:p>
            <a:endParaRPr lang="en-US" sz="2000" dirty="0"/>
          </a:p>
        </p:txBody>
      </p:sp>
      <p:sp>
        <p:nvSpPr>
          <p:cNvPr id="3" name="Title 2"/>
          <p:cNvSpPr>
            <a:spLocks noGrp="1"/>
          </p:cNvSpPr>
          <p:nvPr>
            <p:ph type="title"/>
          </p:nvPr>
        </p:nvSpPr>
        <p:spPr>
          <a:xfrm>
            <a:off x="479952" y="437977"/>
            <a:ext cx="8205261" cy="785553"/>
          </a:xfrm>
        </p:spPr>
        <p:txBody>
          <a:bodyPr/>
          <a:lstStyle/>
          <a:p>
            <a:r>
              <a:rPr lang="en-US" dirty="0"/>
              <a:t>Getting started..</a:t>
            </a:r>
            <a:br>
              <a:rPr lang="en-US" dirty="0"/>
            </a:br>
            <a:endParaRPr lang="en-US" dirty="0"/>
          </a:p>
        </p:txBody>
      </p:sp>
    </p:spTree>
    <p:extLst>
      <p:ext uri="{BB962C8B-B14F-4D97-AF65-F5344CB8AC3E}">
        <p14:creationId xmlns:p14="http://schemas.microsoft.com/office/powerpoint/2010/main" val="2460256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pPr algn="ctr"/>
            <a:endParaRPr lang="en-CA" sz="2800" dirty="0" smtClean="0"/>
          </a:p>
          <a:p>
            <a:pPr algn="ctr"/>
            <a:endParaRPr lang="en-CA" sz="2800" dirty="0"/>
          </a:p>
          <a:p>
            <a:pPr algn="ctr"/>
            <a:endParaRPr lang="en-CA" sz="2800" dirty="0" smtClean="0"/>
          </a:p>
          <a:p>
            <a:pPr algn="ctr"/>
            <a:r>
              <a:rPr lang="en-CA" sz="2800" dirty="0" smtClean="0"/>
              <a:t>APP SERVICES</a:t>
            </a:r>
          </a:p>
        </p:txBody>
      </p:sp>
    </p:spTree>
    <p:extLst>
      <p:ext uri="{BB962C8B-B14F-4D97-AF65-F5344CB8AC3E}">
        <p14:creationId xmlns:p14="http://schemas.microsoft.com/office/powerpoint/2010/main" val="317835589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Beneath 'Delivery', click the Schedule for later radio button.</a:t>
            </a:r>
          </a:p>
          <a:p>
            <a:r>
              <a:rPr lang="en-IN" sz="2000" dirty="0"/>
              <a:t>Select the date and time you want the notification to be </a:t>
            </a:r>
            <a:r>
              <a:rPr lang="en-IN" sz="2000" dirty="0" smtClean="0"/>
              <a:t>sent.</a:t>
            </a:r>
            <a:endParaRPr lang="en-IN" sz="2000" dirty="0"/>
          </a:p>
          <a:p>
            <a:endParaRPr lang="en-IN" sz="2000" dirty="0"/>
          </a:p>
          <a:p>
            <a:pPr marL="0" indent="0">
              <a:buNone/>
            </a:pPr>
            <a:endParaRPr lang="en-US" sz="2000" dirty="0"/>
          </a:p>
        </p:txBody>
      </p:sp>
      <p:sp>
        <p:nvSpPr>
          <p:cNvPr id="3" name="Title 2"/>
          <p:cNvSpPr>
            <a:spLocks noGrp="1"/>
          </p:cNvSpPr>
          <p:nvPr>
            <p:ph type="title"/>
          </p:nvPr>
        </p:nvSpPr>
        <p:spPr>
          <a:xfrm>
            <a:off x="461035" y="428740"/>
            <a:ext cx="8205261" cy="785553"/>
          </a:xfrm>
        </p:spPr>
        <p:txBody>
          <a:bodyPr/>
          <a:lstStyle/>
          <a:p>
            <a:r>
              <a:rPr lang="en-US" dirty="0"/>
              <a:t>Scheduling </a:t>
            </a:r>
            <a:br>
              <a:rPr lang="en-US" dirty="0"/>
            </a:br>
            <a:endParaRPr lang="en-US" dirty="0"/>
          </a:p>
        </p:txBody>
      </p:sp>
    </p:spTree>
    <p:extLst>
      <p:ext uri="{BB962C8B-B14F-4D97-AF65-F5344CB8AC3E}">
        <p14:creationId xmlns:p14="http://schemas.microsoft.com/office/powerpoint/2010/main" val="146154935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From the App Services console, create a new notification.</a:t>
            </a:r>
          </a:p>
          <a:p>
            <a:r>
              <a:rPr lang="en-IN" sz="1800" dirty="0"/>
              <a:t>Beneath the notifier drop-down, click the radio button for the type of entity you wish to target with the push notifications.</a:t>
            </a:r>
          </a:p>
          <a:p>
            <a:r>
              <a:rPr lang="en-IN" sz="1800" dirty="0"/>
              <a:t>Enter the device, user or group name(s) or UUID(s) you wish to target in the field below the radio button.</a:t>
            </a:r>
          </a:p>
          <a:p>
            <a:endParaRPr lang="en-IN" sz="1800" dirty="0"/>
          </a:p>
          <a:p>
            <a:endParaRPr lang="en-US" sz="1800" dirty="0"/>
          </a:p>
        </p:txBody>
      </p:sp>
      <p:sp>
        <p:nvSpPr>
          <p:cNvPr id="3" name="Title 2"/>
          <p:cNvSpPr>
            <a:spLocks noGrp="1"/>
          </p:cNvSpPr>
          <p:nvPr>
            <p:ph type="title"/>
          </p:nvPr>
        </p:nvSpPr>
        <p:spPr>
          <a:xfrm>
            <a:off x="571871" y="382559"/>
            <a:ext cx="8205261" cy="785553"/>
          </a:xfrm>
        </p:spPr>
        <p:txBody>
          <a:bodyPr>
            <a:normAutofit/>
          </a:bodyPr>
          <a:lstStyle/>
          <a:p>
            <a:r>
              <a:rPr lang="en-US" dirty="0" smtClean="0"/>
              <a:t>Targeting </a:t>
            </a:r>
            <a:r>
              <a:rPr lang="en-US" dirty="0"/>
              <a:t>notifications</a:t>
            </a:r>
            <a:br>
              <a:rPr lang="en-US" dirty="0"/>
            </a:br>
            <a:endParaRPr lang="en-US" dirty="0"/>
          </a:p>
        </p:txBody>
      </p:sp>
    </p:spTree>
    <p:extLst>
      <p:ext uri="{BB962C8B-B14F-4D97-AF65-F5344CB8AC3E}">
        <p14:creationId xmlns:p14="http://schemas.microsoft.com/office/powerpoint/2010/main" val="9084206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sz="1800" dirty="0"/>
              <a:t>http://apigee.com/docs/app-services/content/push-notifications-overview</a:t>
            </a:r>
          </a:p>
          <a:p>
            <a:r>
              <a:rPr lang="en-US" sz="1800" dirty="0"/>
              <a:t>http://apigee.com/docs/app-services/content/create-manage-notifications</a:t>
            </a:r>
          </a:p>
          <a:p>
            <a:r>
              <a:rPr lang="en-US" sz="1800" dirty="0"/>
              <a:t>http://apigee.com/docs/app-services/content/register-your-app-apple-apns-or-google-gcm</a:t>
            </a:r>
          </a:p>
          <a:p>
            <a:endParaRPr lang="en-US" sz="2000" dirty="0"/>
          </a:p>
          <a:p>
            <a:endParaRPr lang="en-US" sz="2000" dirty="0"/>
          </a:p>
        </p:txBody>
      </p:sp>
      <p:sp>
        <p:nvSpPr>
          <p:cNvPr id="3" name="Title 2"/>
          <p:cNvSpPr>
            <a:spLocks noGrp="1"/>
          </p:cNvSpPr>
          <p:nvPr>
            <p:ph type="title"/>
          </p:nvPr>
        </p:nvSpPr>
        <p:spPr/>
        <p:txBody>
          <a:bodyPr/>
          <a:lstStyle/>
          <a:p>
            <a:endParaRPr lang="en-US" dirty="0"/>
          </a:p>
        </p:txBody>
      </p:sp>
    </p:spTree>
    <p:extLst>
      <p:ext uri="{BB962C8B-B14F-4D97-AF65-F5344CB8AC3E}">
        <p14:creationId xmlns:p14="http://schemas.microsoft.com/office/powerpoint/2010/main" val="37054060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marL="0" lvl="0" indent="0" algn="ctr">
              <a:buClr>
                <a:srgbClr val="000000"/>
              </a:buClr>
              <a:buNone/>
            </a:pPr>
            <a:endParaRPr lang="en-IN" sz="2400" b="1" dirty="0" smtClean="0">
              <a:solidFill>
                <a:srgbClr val="00BBEE"/>
              </a:solidFill>
            </a:endParaRPr>
          </a:p>
          <a:p>
            <a:pPr marL="0" lvl="0" indent="0" algn="ctr">
              <a:buClr>
                <a:srgbClr val="000000"/>
              </a:buClr>
              <a:buNone/>
            </a:pPr>
            <a:endParaRPr lang="en-IN" sz="2400" b="1" dirty="0">
              <a:solidFill>
                <a:srgbClr val="00BBEE"/>
              </a:solidFill>
            </a:endParaRPr>
          </a:p>
          <a:p>
            <a:pPr marL="0" lvl="0" indent="0" algn="ctr">
              <a:buClr>
                <a:srgbClr val="000000"/>
              </a:buClr>
              <a:buNone/>
            </a:pPr>
            <a:endParaRPr lang="en-IN" sz="2400" b="1" dirty="0" smtClean="0">
              <a:solidFill>
                <a:srgbClr val="00BBEE"/>
              </a:solidFill>
            </a:endParaRPr>
          </a:p>
          <a:p>
            <a:pPr marL="0" lvl="0" indent="0" algn="ctr">
              <a:buClr>
                <a:srgbClr val="000000"/>
              </a:buClr>
              <a:buNone/>
            </a:pPr>
            <a:endParaRPr lang="en-IN" sz="2400" b="1" dirty="0">
              <a:solidFill>
                <a:srgbClr val="00BBEE"/>
              </a:solidFill>
            </a:endParaRPr>
          </a:p>
          <a:p>
            <a:pPr marL="0" lvl="0" indent="0" algn="ctr">
              <a:buClr>
                <a:srgbClr val="000000"/>
              </a:buClr>
              <a:buNone/>
            </a:pPr>
            <a:r>
              <a:rPr lang="en-IN" sz="2400" b="1" dirty="0" smtClean="0">
                <a:solidFill>
                  <a:srgbClr val="00BBEE"/>
                </a:solidFill>
              </a:rPr>
              <a:t>APIGEE API CONSOLE</a:t>
            </a:r>
            <a:endParaRPr lang="en-US" sz="3200" b="1" dirty="0"/>
          </a:p>
          <a:p>
            <a:endParaRPr lang="en-US" sz="3200" b="1" dirty="0"/>
          </a:p>
          <a:p>
            <a:endParaRPr lang="en-US" sz="3200" b="1" dirty="0"/>
          </a:p>
          <a:p>
            <a:pPr marL="0" indent="0">
              <a:buNone/>
            </a:pPr>
            <a:endParaRPr lang="en-US" b="1" dirty="0" smtClean="0"/>
          </a:p>
          <a:p>
            <a:pPr marL="0" indent="0" algn="ctr">
              <a:buNone/>
            </a:pPr>
            <a:endParaRPr lang="en-US" b="1" dirty="0"/>
          </a:p>
          <a:p>
            <a:pPr marL="0" indent="0" algn="ctr">
              <a:buNone/>
            </a:pPr>
            <a:endParaRPr lang="en-US" b="1" dirty="0" smtClean="0"/>
          </a:p>
        </p:txBody>
      </p:sp>
    </p:spTree>
    <p:extLst>
      <p:ext uri="{BB962C8B-B14F-4D97-AF65-F5344CB8AC3E}">
        <p14:creationId xmlns:p14="http://schemas.microsoft.com/office/powerpoint/2010/main" val="393992976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Console: Represents the standard input, output, and error streams for console applications. Console applications are programs designed to be used via a text-only computer interface</a:t>
            </a:r>
          </a:p>
          <a:p>
            <a:endParaRPr lang="en-IN" sz="1800" dirty="0"/>
          </a:p>
          <a:p>
            <a:r>
              <a:rPr lang="en-IN" sz="1800" dirty="0"/>
              <a:t>Application Programming Interface (API): It specifies how some software components should interact with each other. In addition to accessing databases or computer hardware, such as hard disk drives or video cards, an API can be used to ease the work of programming graphical user interface components. In practice, many times an API comes in form of a library that includes specifications for routines, data structures, object classes, and variables. In some other cases, notably for SOAP and REST services, an API comes as just a specification of remote calls exposed to the API consumers.</a:t>
            </a:r>
          </a:p>
          <a:p>
            <a:endParaRPr lang="en-IN" sz="1800" dirty="0"/>
          </a:p>
          <a:p>
            <a:endParaRPr lang="en-US" sz="1800" dirty="0"/>
          </a:p>
        </p:txBody>
      </p:sp>
      <p:sp>
        <p:nvSpPr>
          <p:cNvPr id="3" name="Title 2"/>
          <p:cNvSpPr>
            <a:spLocks noGrp="1"/>
          </p:cNvSpPr>
          <p:nvPr>
            <p:ph type="title"/>
          </p:nvPr>
        </p:nvSpPr>
        <p:spPr>
          <a:xfrm>
            <a:off x="479952" y="447213"/>
            <a:ext cx="8205261" cy="785553"/>
          </a:xfrm>
        </p:spPr>
        <p:txBody>
          <a:bodyPr/>
          <a:lstStyle/>
          <a:p>
            <a:r>
              <a:rPr lang="en-US" dirty="0"/>
              <a:t>Means &amp; definition</a:t>
            </a:r>
            <a:br>
              <a:rPr lang="en-US" dirty="0"/>
            </a:br>
            <a:endParaRPr lang="en-US" dirty="0"/>
          </a:p>
        </p:txBody>
      </p:sp>
    </p:spTree>
    <p:extLst>
      <p:ext uri="{BB962C8B-B14F-4D97-AF65-F5344CB8AC3E}">
        <p14:creationId xmlns:p14="http://schemas.microsoft.com/office/powerpoint/2010/main" val="420247431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sz="2100" dirty="0"/>
              <a:t>Api Providers  - Tied up with Apigee</a:t>
            </a:r>
          </a:p>
          <a:p>
            <a:endParaRPr lang="en-IN" sz="2100" dirty="0"/>
          </a:p>
          <a:p>
            <a:r>
              <a:rPr lang="en-IN" sz="2100" dirty="0"/>
              <a:t>Console / Apigee API Console</a:t>
            </a:r>
          </a:p>
          <a:p>
            <a:endParaRPr lang="en-IN" sz="2100" dirty="0"/>
          </a:p>
          <a:p>
            <a:pPr lvl="1"/>
            <a:r>
              <a:rPr lang="en-IN" sz="2100" dirty="0"/>
              <a:t>[Contains API, Service(1..n), Authentication (No Auth, Outh, Basic Auth), API Methods(GET, PUT, POST, DELETE)]</a:t>
            </a:r>
          </a:p>
          <a:p>
            <a:endParaRPr lang="en-IN" sz="2100" dirty="0"/>
          </a:p>
          <a:p>
            <a:r>
              <a:rPr lang="en-IN" sz="2100" dirty="0"/>
              <a:t>Each Request URL - have Query, Template, Header &amp; </a:t>
            </a:r>
            <a:r>
              <a:rPr lang="en-IN" sz="2100" dirty="0" smtClean="0"/>
              <a:t>Body (contains </a:t>
            </a:r>
            <a:r>
              <a:rPr lang="en-IN" sz="2100" dirty="0"/>
              <a:t>parameter, value &amp; Description)</a:t>
            </a:r>
          </a:p>
          <a:p>
            <a:endParaRPr lang="en-IN" dirty="0"/>
          </a:p>
          <a:p>
            <a:r>
              <a:rPr lang="en-IN" sz="2100" dirty="0"/>
              <a:t>What's on API </a:t>
            </a:r>
            <a:r>
              <a:rPr lang="en-IN" sz="2100" dirty="0" smtClean="0"/>
              <a:t>Console</a:t>
            </a:r>
          </a:p>
          <a:p>
            <a:pPr lvl="1"/>
            <a:r>
              <a:rPr lang="en-IN" sz="1900" dirty="0" err="1" smtClean="0"/>
              <a:t>Apigee</a:t>
            </a:r>
            <a:r>
              <a:rPr lang="en-IN" sz="1900" dirty="0" smtClean="0"/>
              <a:t> </a:t>
            </a:r>
            <a:r>
              <a:rPr lang="en-IN" sz="1900" dirty="0"/>
              <a:t>API Consoles make it easier for developers to learn and use an API. You can think of a Console as a "GUI for an API" or "cURL on steroids." Featuring an easy-to-use interface, Apigee API Consoles provide a GUI for exploring an API's resources and executing its methods. </a:t>
            </a:r>
          </a:p>
          <a:p>
            <a:endParaRPr lang="en-IN" dirty="0"/>
          </a:p>
          <a:p>
            <a:endParaRPr lang="en-IN" dirty="0"/>
          </a:p>
          <a:p>
            <a:endParaRPr lang="en-IN" dirty="0"/>
          </a:p>
          <a:p>
            <a:endParaRPr lang="en-US" dirty="0"/>
          </a:p>
        </p:txBody>
      </p:sp>
      <p:sp>
        <p:nvSpPr>
          <p:cNvPr id="3" name="Title 2"/>
          <p:cNvSpPr>
            <a:spLocks noGrp="1"/>
          </p:cNvSpPr>
          <p:nvPr>
            <p:ph type="title"/>
          </p:nvPr>
        </p:nvSpPr>
        <p:spPr>
          <a:xfrm>
            <a:off x="553843" y="595572"/>
            <a:ext cx="8205261" cy="785553"/>
          </a:xfrm>
        </p:spPr>
        <p:txBody>
          <a:bodyPr/>
          <a:lstStyle/>
          <a:p>
            <a:r>
              <a:rPr lang="en-US" dirty="0"/>
              <a:t>Means &amp; definition</a:t>
            </a:r>
            <a:br>
              <a:rPr lang="en-US" dirty="0"/>
            </a:br>
            <a:endParaRPr lang="en-US" dirty="0"/>
          </a:p>
        </p:txBody>
      </p:sp>
    </p:spTree>
    <p:extLst>
      <p:ext uri="{BB962C8B-B14F-4D97-AF65-F5344CB8AC3E}">
        <p14:creationId xmlns:p14="http://schemas.microsoft.com/office/powerpoint/2010/main" val="280080735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7500" lnSpcReduction="20000"/>
          </a:bodyPr>
          <a:lstStyle/>
          <a:p>
            <a:r>
              <a:rPr lang="en-IN" sz="3300" dirty="0"/>
              <a:t>What is Apigee Console </a:t>
            </a:r>
            <a:r>
              <a:rPr lang="en-IN" sz="3300" dirty="0" smtClean="0"/>
              <a:t>To-Go?</a:t>
            </a:r>
          </a:p>
          <a:p>
            <a:pPr lvl="1"/>
            <a:r>
              <a:rPr lang="en-IN" sz="2900" dirty="0" smtClean="0"/>
              <a:t>Apigee Console To-Go is your own Apigee API Console—on your own site. Just describe your API using the Web Application Description Language (WADL), upload your description to Apigee to create a custom Console, customize the look and feel, and then embed your API Console on your own developer portal</a:t>
            </a:r>
            <a:r>
              <a:rPr lang="en-IN" sz="3100" dirty="0" smtClean="0"/>
              <a:t>.</a:t>
            </a:r>
          </a:p>
          <a:p>
            <a:r>
              <a:rPr lang="en-IN" sz="3300" dirty="0" smtClean="0"/>
              <a:t>Steps </a:t>
            </a:r>
            <a:r>
              <a:rPr lang="en-IN" sz="3300" dirty="0"/>
              <a:t>to setup an Apigee API Console</a:t>
            </a:r>
          </a:p>
          <a:p>
            <a:pPr marL="0" indent="0">
              <a:buNone/>
            </a:pPr>
            <a:r>
              <a:rPr lang="en-IN" dirty="0" smtClean="0"/>
              <a:t>	</a:t>
            </a:r>
            <a:r>
              <a:rPr lang="en-IN" sz="2900" dirty="0" smtClean="0"/>
              <a:t>1</a:t>
            </a:r>
            <a:r>
              <a:rPr lang="en-IN" sz="2900" dirty="0"/>
              <a:t>. Naming Console</a:t>
            </a:r>
          </a:p>
          <a:p>
            <a:pPr marL="0" indent="0">
              <a:buNone/>
            </a:pPr>
            <a:r>
              <a:rPr lang="en-IN" sz="2900" dirty="0" smtClean="0"/>
              <a:t>	2</a:t>
            </a:r>
            <a:r>
              <a:rPr lang="en-IN" sz="2900" dirty="0"/>
              <a:t>. Set Credentials</a:t>
            </a:r>
          </a:p>
          <a:p>
            <a:pPr marL="0" indent="0">
              <a:buNone/>
            </a:pPr>
            <a:r>
              <a:rPr lang="en-IN" sz="2900" dirty="0" smtClean="0"/>
              <a:t>	3</a:t>
            </a:r>
            <a:r>
              <a:rPr lang="en-IN" sz="2900" dirty="0"/>
              <a:t>. Describe API</a:t>
            </a:r>
          </a:p>
          <a:p>
            <a:pPr marL="0" indent="0">
              <a:buNone/>
            </a:pPr>
            <a:r>
              <a:rPr lang="en-IN" sz="2900" dirty="0" smtClean="0"/>
              <a:t>	4</a:t>
            </a:r>
            <a:r>
              <a:rPr lang="en-IN" sz="2900" dirty="0"/>
              <a:t>. Style Console</a:t>
            </a:r>
          </a:p>
          <a:p>
            <a:pPr marL="0" indent="0">
              <a:buNone/>
            </a:pPr>
            <a:r>
              <a:rPr lang="en-IN" sz="2900" dirty="0" smtClean="0"/>
              <a:t>	5</a:t>
            </a:r>
            <a:r>
              <a:rPr lang="en-IN" sz="2900" dirty="0"/>
              <a:t>. Embed Console</a:t>
            </a:r>
          </a:p>
          <a:p>
            <a:endParaRPr lang="en-IN" dirty="0"/>
          </a:p>
          <a:p>
            <a:r>
              <a:rPr lang="en-IN" sz="2900" dirty="0"/>
              <a:t>http://apigee.com/docs/api-platform/content/whats-api-console</a:t>
            </a:r>
          </a:p>
          <a:p>
            <a:r>
              <a:rPr lang="en-IN" sz="2900" dirty="0"/>
              <a:t>http://apigee.com/docs/api-platform/content/set-apigee-api-console</a:t>
            </a:r>
          </a:p>
          <a:p>
            <a:r>
              <a:rPr lang="en-IN" sz="2900" dirty="0"/>
              <a:t>http://apigee.com/docs/consoletogo/content/wadl-reference</a:t>
            </a:r>
          </a:p>
          <a:p>
            <a:r>
              <a:rPr lang="en-IN" sz="2900" dirty="0"/>
              <a:t>https://apigee.com/togo</a:t>
            </a:r>
          </a:p>
          <a:p>
            <a:endParaRPr lang="en-IN" dirty="0"/>
          </a:p>
          <a:p>
            <a:endParaRPr lang="en-IN" dirty="0"/>
          </a:p>
          <a:p>
            <a:endParaRPr lang="en-US" dirty="0"/>
          </a:p>
        </p:txBody>
      </p:sp>
      <p:sp>
        <p:nvSpPr>
          <p:cNvPr id="3" name="Title 2"/>
          <p:cNvSpPr>
            <a:spLocks noGrp="1"/>
          </p:cNvSpPr>
          <p:nvPr>
            <p:ph type="title"/>
          </p:nvPr>
        </p:nvSpPr>
        <p:spPr>
          <a:xfrm>
            <a:off x="479952" y="562898"/>
            <a:ext cx="8205261" cy="785553"/>
          </a:xfrm>
        </p:spPr>
        <p:txBody>
          <a:bodyPr/>
          <a:lstStyle/>
          <a:p>
            <a:r>
              <a:rPr lang="en-US" dirty="0"/>
              <a:t>Means &amp; definition</a:t>
            </a:r>
            <a:br>
              <a:rPr lang="en-US" dirty="0"/>
            </a:br>
            <a:endParaRPr lang="en-US" dirty="0"/>
          </a:p>
        </p:txBody>
      </p:sp>
    </p:spTree>
    <p:extLst>
      <p:ext uri="{BB962C8B-B14F-4D97-AF65-F5344CB8AC3E}">
        <p14:creationId xmlns:p14="http://schemas.microsoft.com/office/powerpoint/2010/main" val="255293251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1800" dirty="0"/>
              <a:t>WADL(Web Application Description Language): It is an xml based file format that provides a machine readable description of HTTP-based Web APIs. WADL file defines </a:t>
            </a:r>
            <a:endParaRPr lang="en-IN" sz="1800" dirty="0" smtClean="0"/>
          </a:p>
          <a:p>
            <a:pPr lvl="1"/>
            <a:r>
              <a:rPr lang="en-IN" sz="1600" dirty="0" smtClean="0"/>
              <a:t>Resources </a:t>
            </a:r>
            <a:r>
              <a:rPr lang="en-IN" sz="1600" dirty="0"/>
              <a:t>that contstitute an </a:t>
            </a:r>
            <a:r>
              <a:rPr lang="en-IN" sz="1600" dirty="0" smtClean="0"/>
              <a:t>API</a:t>
            </a:r>
          </a:p>
          <a:p>
            <a:pPr lvl="1"/>
            <a:r>
              <a:rPr lang="en-IN" sz="1600" dirty="0" smtClean="0"/>
              <a:t>Defines </a:t>
            </a:r>
            <a:r>
              <a:rPr lang="en-IN" sz="1600" dirty="0"/>
              <a:t>one or more methods that act on those </a:t>
            </a:r>
            <a:r>
              <a:rPr lang="en-IN" sz="1600" dirty="0" smtClean="0"/>
              <a:t>resources.</a:t>
            </a:r>
          </a:p>
          <a:p>
            <a:pPr lvl="1"/>
            <a:r>
              <a:rPr lang="en-IN" sz="1600" dirty="0" smtClean="0"/>
              <a:t>Restful </a:t>
            </a:r>
            <a:r>
              <a:rPr lang="en-IN" sz="1600" dirty="0"/>
              <a:t>APIs method combination of resource (URI) and HTTP(GET,  PUT, POST &amp; DELETE) that acts an resource (CRUD Operation).</a:t>
            </a:r>
          </a:p>
          <a:p>
            <a:endParaRPr lang="en-IN" sz="1800" dirty="0"/>
          </a:p>
          <a:p>
            <a:r>
              <a:rPr lang="en-IN" sz="1800" dirty="0"/>
              <a:t>Style Console: A web style console is a form of separation of presentation and content for web design in which the markup (i.e., HTML or XHTML) of a webpage contains the page's semantic content and structure, but does not define its visual layout (style). Instead, the style is defined in an external style sheet file using a style sheet language such as CSS or XSLT.</a:t>
            </a:r>
          </a:p>
          <a:p>
            <a:endParaRPr lang="en-IN" sz="1800" dirty="0"/>
          </a:p>
          <a:p>
            <a:endParaRPr lang="en-IN" sz="1800" dirty="0"/>
          </a:p>
        </p:txBody>
      </p:sp>
      <p:sp>
        <p:nvSpPr>
          <p:cNvPr id="4" name="Title 3"/>
          <p:cNvSpPr>
            <a:spLocks noGrp="1"/>
          </p:cNvSpPr>
          <p:nvPr>
            <p:ph type="title"/>
          </p:nvPr>
        </p:nvSpPr>
        <p:spPr>
          <a:xfrm>
            <a:off x="461035" y="373322"/>
            <a:ext cx="8205261" cy="785553"/>
          </a:xfrm>
        </p:spPr>
        <p:txBody>
          <a:bodyPr/>
          <a:lstStyle/>
          <a:p>
            <a:r>
              <a:rPr lang="en-CA" dirty="0"/>
              <a:t>Means &amp; definition</a:t>
            </a:r>
            <a:br>
              <a:rPr lang="en-CA" dirty="0"/>
            </a:br>
            <a:endParaRPr lang="en-CA" dirty="0"/>
          </a:p>
        </p:txBody>
      </p:sp>
    </p:spTree>
    <p:extLst>
      <p:ext uri="{BB962C8B-B14F-4D97-AF65-F5344CB8AC3E}">
        <p14:creationId xmlns:p14="http://schemas.microsoft.com/office/powerpoint/2010/main" val="57102521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3399" y="562898"/>
            <a:ext cx="8205261" cy="785553"/>
          </a:xfrm>
        </p:spPr>
        <p:txBody>
          <a:bodyPr/>
          <a:lstStyle/>
          <a:p>
            <a:r>
              <a:rPr lang="en-US" dirty="0"/>
              <a:t>Apigee API Providers</a:t>
            </a:r>
            <a:br>
              <a:rPr lang="en-US" dirty="0"/>
            </a:br>
            <a:endParaRPr lang="en-US" dirty="0"/>
          </a:p>
        </p:txBody>
      </p:sp>
      <p:pic>
        <p:nvPicPr>
          <p:cNvPr id="15362"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73472" y="1381125"/>
            <a:ext cx="7669126"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60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562898"/>
            <a:ext cx="8205261" cy="785553"/>
          </a:xfrm>
        </p:spPr>
        <p:txBody>
          <a:bodyPr/>
          <a:lstStyle/>
          <a:p>
            <a:r>
              <a:rPr lang="en-US" dirty="0"/>
              <a:t>Apigee API Console</a:t>
            </a:r>
            <a:br>
              <a:rPr lang="en-US" dirty="0"/>
            </a:br>
            <a:endParaRPr lang="en-US" dirty="0"/>
          </a:p>
        </p:txBody>
      </p:sp>
      <p:pic>
        <p:nvPicPr>
          <p:cNvPr id="16386"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84874" y="1381125"/>
            <a:ext cx="7772664"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8080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App Services is a backend-as-a-service (</a:t>
            </a:r>
            <a:r>
              <a:rPr lang="en-IN" sz="1800" dirty="0" err="1"/>
              <a:t>BaaS</a:t>
            </a:r>
            <a:r>
              <a:rPr lang="en-IN" sz="1800" dirty="0"/>
              <a:t>) solution that enables you to quickly integrate valuable features into your app, including social graphs, user management, data storage, push notifications, performance monitoring, and more. </a:t>
            </a:r>
          </a:p>
          <a:p>
            <a:r>
              <a:rPr lang="en-IN" sz="1800" dirty="0"/>
              <a:t>Using App Services, you can set up development needed your own cloud-based data platform in minutes instead of months – no server-side coding or back-end.</a:t>
            </a:r>
          </a:p>
          <a:p>
            <a:r>
              <a:rPr lang="en-IN" sz="1800" dirty="0"/>
              <a:t>This allows your team to focus on developing the rich features and user experience that truly differentiate your app, rather than the time-consuming details of implementing core back-end services and infrastructure.</a:t>
            </a:r>
          </a:p>
        </p:txBody>
      </p:sp>
      <p:sp>
        <p:nvSpPr>
          <p:cNvPr id="3" name="Title 2"/>
          <p:cNvSpPr>
            <a:spLocks noGrp="1"/>
          </p:cNvSpPr>
          <p:nvPr>
            <p:ph type="title"/>
          </p:nvPr>
        </p:nvSpPr>
        <p:spPr/>
        <p:txBody>
          <a:bodyPr>
            <a:normAutofit/>
          </a:bodyPr>
          <a:lstStyle/>
          <a:p>
            <a:r>
              <a:rPr lang="en-US" dirty="0"/>
              <a:t>What is App Services?</a:t>
            </a:r>
          </a:p>
        </p:txBody>
      </p:sp>
    </p:spTree>
    <p:extLst>
      <p:ext uri="{BB962C8B-B14F-4D97-AF65-F5344CB8AC3E}">
        <p14:creationId xmlns:p14="http://schemas.microsoft.com/office/powerpoint/2010/main" val="104016426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952" y="493395"/>
            <a:ext cx="8205261" cy="785553"/>
          </a:xfrm>
        </p:spPr>
        <p:txBody>
          <a:bodyPr/>
          <a:lstStyle/>
          <a:p>
            <a:r>
              <a:rPr lang="en-US" dirty="0"/>
              <a:t>Apigee Console Setup</a:t>
            </a:r>
            <a:br>
              <a:rPr lang="en-US" dirty="0"/>
            </a:br>
            <a:endParaRPr lang="en-US" dirty="0"/>
          </a:p>
        </p:txBody>
      </p:sp>
      <p:pic>
        <p:nvPicPr>
          <p:cNvPr id="17410"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919888" y="1381125"/>
            <a:ext cx="7651457"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3150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1" y="595572"/>
            <a:ext cx="8205261" cy="785553"/>
          </a:xfrm>
        </p:spPr>
        <p:txBody>
          <a:bodyPr/>
          <a:lstStyle/>
          <a:p>
            <a:r>
              <a:rPr lang="en-US" dirty="0"/>
              <a:t>Apigee Console Credentials </a:t>
            </a:r>
            <a:br>
              <a:rPr lang="en-US" dirty="0"/>
            </a:br>
            <a:endParaRPr lang="en-US" dirty="0"/>
          </a:p>
        </p:txBody>
      </p:sp>
      <p:pic>
        <p:nvPicPr>
          <p:cNvPr id="18434"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767749" y="1381125"/>
            <a:ext cx="7606914"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78775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952" y="562898"/>
            <a:ext cx="8205261" cy="785553"/>
          </a:xfrm>
        </p:spPr>
        <p:txBody>
          <a:bodyPr/>
          <a:lstStyle/>
          <a:p>
            <a:r>
              <a:rPr lang="en-US" dirty="0"/>
              <a:t>Describe API – Upload WADL </a:t>
            </a:r>
            <a:br>
              <a:rPr lang="en-US" dirty="0"/>
            </a:br>
            <a:endParaRPr lang="en-US" dirty="0"/>
          </a:p>
        </p:txBody>
      </p:sp>
      <p:pic>
        <p:nvPicPr>
          <p:cNvPr id="19458"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789910" y="1381125"/>
            <a:ext cx="7562592"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211500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952" y="465686"/>
            <a:ext cx="8205261" cy="785553"/>
          </a:xfrm>
        </p:spPr>
        <p:txBody>
          <a:bodyPr/>
          <a:lstStyle/>
          <a:p>
            <a:r>
              <a:rPr lang="en-US" dirty="0"/>
              <a:t>Customize API Console/Preview </a:t>
            </a:r>
            <a:br>
              <a:rPr lang="en-US" dirty="0"/>
            </a:br>
            <a:endParaRPr lang="en-US" dirty="0"/>
          </a:p>
        </p:txBody>
      </p:sp>
      <p:pic>
        <p:nvPicPr>
          <p:cNvPr id="20482"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37309" y="1381125"/>
            <a:ext cx="7860146"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11068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9952" y="562898"/>
            <a:ext cx="8205261" cy="785553"/>
          </a:xfrm>
        </p:spPr>
        <p:txBody>
          <a:bodyPr/>
          <a:lstStyle/>
          <a:p>
            <a:r>
              <a:rPr lang="en-US" dirty="0"/>
              <a:t>Embed API Console </a:t>
            </a:r>
            <a:br>
              <a:rPr lang="en-US" dirty="0"/>
            </a:br>
            <a:endParaRPr lang="en-US" dirty="0"/>
          </a:p>
        </p:txBody>
      </p:sp>
      <p:pic>
        <p:nvPicPr>
          <p:cNvPr id="4" name="Content Placeholder 3" descr="apicon7.JPG"/>
          <p:cNvPicPr>
            <a:picLocks noGrp="1" noChangeAspect="1"/>
          </p:cNvPicPr>
          <p:nvPr>
            <p:ph sz="quarter" idx="12"/>
          </p:nvPr>
        </p:nvPicPr>
        <p:blipFill>
          <a:blip r:embed="rId2"/>
          <a:stretch>
            <a:fillRect/>
          </a:stretch>
        </p:blipFill>
        <p:spPr>
          <a:xfrm>
            <a:off x="457200" y="2161273"/>
            <a:ext cx="8228013" cy="3264117"/>
          </a:xfrm>
          <a:prstGeom prst="rect">
            <a:avLst/>
          </a:prstGeom>
        </p:spPr>
      </p:pic>
      <p:pic>
        <p:nvPicPr>
          <p:cNvPr id="6" name="Picture 5" descr="apicon7.JPG"/>
          <p:cNvPicPr>
            <a:picLocks noChangeAspect="1"/>
          </p:cNvPicPr>
          <p:nvPr/>
        </p:nvPicPr>
        <p:blipFill>
          <a:blip r:embed="rId2"/>
          <a:stretch>
            <a:fillRect/>
          </a:stretch>
        </p:blipFill>
        <p:spPr>
          <a:xfrm>
            <a:off x="242455" y="1274619"/>
            <a:ext cx="8763000" cy="4881418"/>
          </a:xfrm>
          <a:prstGeom prst="rect">
            <a:avLst/>
          </a:prstGeom>
        </p:spPr>
      </p:pic>
    </p:spTree>
    <p:extLst>
      <p:ext uri="{BB962C8B-B14F-4D97-AF65-F5344CB8AC3E}">
        <p14:creationId xmlns:p14="http://schemas.microsoft.com/office/powerpoint/2010/main" val="43321757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1" y="524971"/>
            <a:ext cx="8205261" cy="785553"/>
          </a:xfrm>
        </p:spPr>
        <p:txBody>
          <a:bodyPr/>
          <a:lstStyle/>
          <a:p>
            <a:r>
              <a:rPr lang="en-US" dirty="0"/>
              <a:t>Creating WADL – API Methods </a:t>
            </a:r>
            <a:br>
              <a:rPr lang="en-US" dirty="0"/>
            </a:br>
            <a:endParaRPr lang="en-US" dirty="0"/>
          </a:p>
        </p:txBody>
      </p:sp>
      <p:pic>
        <p:nvPicPr>
          <p:cNvPr id="22530"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457201" y="1381125"/>
            <a:ext cx="7827873"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759276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Portal - Presales pool </a:t>
            </a:r>
          </a:p>
        </p:txBody>
      </p:sp>
      <p:pic>
        <p:nvPicPr>
          <p:cNvPr id="23554"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767749" y="1381125"/>
            <a:ext cx="7606914" cy="482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815582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225425" lvl="1" indent="0">
              <a:buNone/>
            </a:pPr>
            <a:r>
              <a:rPr lang="en-US" sz="2000" dirty="0" smtClean="0"/>
              <a:t>http</a:t>
            </a:r>
            <a:r>
              <a:rPr lang="en-US" sz="2000" dirty="0"/>
              <a:t>://apigee.com/docs/api-platform/content/optimize-performance-using-cache</a:t>
            </a:r>
          </a:p>
        </p:txBody>
      </p:sp>
      <p:sp>
        <p:nvSpPr>
          <p:cNvPr id="3" name="Title 2"/>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365879493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lgn="ctr">
              <a:buNone/>
            </a:pPr>
            <a:endParaRPr lang="en-US" sz="4800" b="1" dirty="0" smtClean="0"/>
          </a:p>
          <a:p>
            <a:pPr marL="0" indent="0" algn="ctr">
              <a:buNone/>
            </a:pPr>
            <a:endParaRPr lang="en-US" sz="4800" b="1" dirty="0"/>
          </a:p>
          <a:p>
            <a:pPr marL="0" indent="0" algn="ctr">
              <a:buNone/>
            </a:pPr>
            <a:r>
              <a:rPr lang="en-US" sz="4800" b="1" dirty="0" smtClean="0"/>
              <a:t>Thank </a:t>
            </a:r>
            <a:r>
              <a:rPr lang="en-US" sz="4800" b="1" dirty="0"/>
              <a:t>you</a:t>
            </a:r>
          </a:p>
          <a:p>
            <a:pPr algn="ctr"/>
            <a:endParaRPr lang="en-US" sz="4800" b="1" dirty="0"/>
          </a:p>
          <a:p>
            <a:pPr algn="ctr"/>
            <a:endParaRPr lang="en-US" sz="4800" b="1" dirty="0"/>
          </a:p>
          <a:p>
            <a:pPr algn="ctr"/>
            <a:endParaRPr lang="en-US" sz="4800" b="1" dirty="0"/>
          </a:p>
        </p:txBody>
      </p:sp>
    </p:spTree>
    <p:extLst>
      <p:ext uri="{BB962C8B-B14F-4D97-AF65-F5344CB8AC3E}">
        <p14:creationId xmlns:p14="http://schemas.microsoft.com/office/powerpoint/2010/main" val="34328450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Data Storage and </a:t>
            </a:r>
            <a:r>
              <a:rPr lang="en-IN" sz="2000" dirty="0" smtClean="0"/>
              <a:t>Management</a:t>
            </a:r>
          </a:p>
          <a:p>
            <a:pPr lvl="1"/>
            <a:r>
              <a:rPr lang="en-IN" sz="1800" dirty="0" smtClean="0"/>
              <a:t>Application </a:t>
            </a:r>
            <a:r>
              <a:rPr lang="en-IN" sz="1800" dirty="0"/>
              <a:t>Data -  At the core of App Services is a flexible platform that can store any type of application data, from simple records like a </a:t>
            </a:r>
            <a:r>
              <a:rPr lang="en-IN" sz="1800" dirty="0" err="1"/>
              <a:t>catalog</a:t>
            </a:r>
            <a:r>
              <a:rPr lang="en-IN" sz="1800" dirty="0"/>
              <a:t> of books to complex associations like user relationships </a:t>
            </a:r>
            <a:r>
              <a:rPr lang="en-IN" sz="1800" dirty="0" smtClean="0"/>
              <a:t>.</a:t>
            </a:r>
          </a:p>
          <a:p>
            <a:pPr lvl="1"/>
            <a:r>
              <a:rPr lang="en-IN" sz="1800" dirty="0" smtClean="0"/>
              <a:t>Files </a:t>
            </a:r>
            <a:r>
              <a:rPr lang="en-IN" sz="1800" dirty="0"/>
              <a:t>&amp; assets - Images, video, and audio are key components of a great app experience. With App Services, you can upload and retrieve binary objects from the same data store as the rest of your application data, eliminating the need to set up content delivery networks (CDNs) and easing implementation</a:t>
            </a:r>
            <a:r>
              <a:rPr lang="en-IN" sz="1800" dirty="0" smtClean="0"/>
              <a:t>.</a:t>
            </a:r>
            <a:endParaRPr lang="en-IN" sz="1800" dirty="0"/>
          </a:p>
          <a:p>
            <a:endParaRPr lang="en-US" sz="2000" dirty="0"/>
          </a:p>
        </p:txBody>
      </p:sp>
      <p:sp>
        <p:nvSpPr>
          <p:cNvPr id="3" name="Title 2"/>
          <p:cNvSpPr>
            <a:spLocks noGrp="1"/>
          </p:cNvSpPr>
          <p:nvPr>
            <p:ph type="title"/>
          </p:nvPr>
        </p:nvSpPr>
        <p:spPr/>
        <p:txBody>
          <a:bodyPr/>
          <a:lstStyle/>
          <a:p>
            <a:r>
              <a:rPr lang="en-US" dirty="0" smtClean="0"/>
              <a:t>App Services Features</a:t>
            </a:r>
            <a:endParaRPr lang="en-US" dirty="0"/>
          </a:p>
        </p:txBody>
      </p:sp>
    </p:spTree>
    <p:extLst>
      <p:ext uri="{BB962C8B-B14F-4D97-AF65-F5344CB8AC3E}">
        <p14:creationId xmlns:p14="http://schemas.microsoft.com/office/powerpoint/2010/main" val="553564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Flexible data querying - One of App Services' most powerful features is the ability to perform SQL-style queries and full-text searches on data entities, as well as their properties. This lets you quickly retrieve specific data entities based on multiple criteria, then utilize that data to power social features, target push notifications, perform user analysis, and more.</a:t>
            </a:r>
          </a:p>
          <a:p>
            <a:r>
              <a:rPr lang="en-IN" sz="1800" dirty="0" smtClean="0"/>
              <a:t>Social - Entity </a:t>
            </a:r>
            <a:r>
              <a:rPr lang="en-IN" sz="1800" dirty="0"/>
              <a:t>Relationships - With App Services you can create relationships between data entities to help build features, improve user experience, and contextualize data. </a:t>
            </a:r>
          </a:p>
          <a:p>
            <a:endParaRPr lang="en-US" sz="2000" dirty="0"/>
          </a:p>
        </p:txBody>
      </p:sp>
      <p:sp>
        <p:nvSpPr>
          <p:cNvPr id="3" name="Title 2"/>
          <p:cNvSpPr>
            <a:spLocks noGrp="1"/>
          </p:cNvSpPr>
          <p:nvPr>
            <p:ph type="title"/>
          </p:nvPr>
        </p:nvSpPr>
        <p:spPr/>
        <p:txBody>
          <a:bodyPr/>
          <a:lstStyle/>
          <a:p>
            <a:r>
              <a:rPr lang="en-US" dirty="0" err="1"/>
              <a:t>AppServices</a:t>
            </a:r>
            <a:r>
              <a:rPr lang="en-US" dirty="0"/>
              <a:t> Features</a:t>
            </a:r>
          </a:p>
        </p:txBody>
      </p:sp>
    </p:spTree>
    <p:extLst>
      <p:ext uri="{BB962C8B-B14F-4D97-AF65-F5344CB8AC3E}">
        <p14:creationId xmlns:p14="http://schemas.microsoft.com/office/powerpoint/2010/main" val="13416059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Activity Streams - A key aspect of social networking apps is the ability to provide and publish data streams of user actions, such as </a:t>
            </a:r>
            <a:r>
              <a:rPr lang="en-IN" sz="1800" dirty="0" err="1"/>
              <a:t>ongoing</a:t>
            </a:r>
            <a:r>
              <a:rPr lang="en-IN" sz="1800" dirty="0"/>
              <a:t> lists of comments, activities, and tweets. App Services simplifies management and routing of these data streams by providing an activity entity that is specifically designed to automatically create a relationship between activities and the user who created </a:t>
            </a:r>
            <a:r>
              <a:rPr lang="en-IN" sz="1800" dirty="0" smtClean="0"/>
              <a:t>them</a:t>
            </a:r>
            <a:endParaRPr lang="en-IN" sz="1800" dirty="0"/>
          </a:p>
        </p:txBody>
      </p:sp>
      <p:sp>
        <p:nvSpPr>
          <p:cNvPr id="3" name="Title 2"/>
          <p:cNvSpPr>
            <a:spLocks noGrp="1"/>
          </p:cNvSpPr>
          <p:nvPr>
            <p:ph type="title"/>
          </p:nvPr>
        </p:nvSpPr>
        <p:spPr/>
        <p:txBody>
          <a:bodyPr/>
          <a:lstStyle/>
          <a:p>
            <a:r>
              <a:rPr lang="en-US" dirty="0" err="1"/>
              <a:t>AppServices</a:t>
            </a:r>
            <a:r>
              <a:rPr lang="en-US" dirty="0"/>
              <a:t> Features</a:t>
            </a:r>
          </a:p>
        </p:txBody>
      </p:sp>
    </p:spTree>
    <p:extLst>
      <p:ext uri="{BB962C8B-B14F-4D97-AF65-F5344CB8AC3E}">
        <p14:creationId xmlns:p14="http://schemas.microsoft.com/office/powerpoint/2010/main" val="32303032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User </a:t>
            </a:r>
            <a:r>
              <a:rPr lang="en-IN" sz="2000" dirty="0" smtClean="0"/>
              <a:t>Management</a:t>
            </a:r>
          </a:p>
          <a:p>
            <a:pPr lvl="1"/>
            <a:r>
              <a:rPr lang="en-IN" sz="1800" dirty="0" smtClean="0"/>
              <a:t>Registration </a:t>
            </a:r>
            <a:r>
              <a:rPr lang="en-IN" sz="1800" dirty="0"/>
              <a:t>and login - App Services makes it easy to add and manage users by providing the core services necessary to handle secure registration and log in, including </a:t>
            </a:r>
            <a:r>
              <a:rPr lang="en-IN" sz="1800" dirty="0" err="1"/>
              <a:t>OAuth</a:t>
            </a:r>
            <a:r>
              <a:rPr lang="en-IN" sz="1800" dirty="0"/>
              <a:t> 2.0-compliant client authentication. In addition, any number of default or custom data entities and properties can be associated with a user entity to create complete user </a:t>
            </a:r>
            <a:r>
              <a:rPr lang="en-IN" sz="1800" dirty="0" smtClean="0"/>
              <a:t>profiles.</a:t>
            </a:r>
          </a:p>
          <a:p>
            <a:pPr lvl="1"/>
            <a:r>
              <a:rPr lang="en-IN" sz="1800" dirty="0" smtClean="0"/>
              <a:t>Roles </a:t>
            </a:r>
            <a:r>
              <a:rPr lang="en-IN" sz="1800" dirty="0"/>
              <a:t>and Permissions - Applications often require the ability to configure fine-grain control of user access to data, features and functionality. App Services solves the implementation details of user access with roles and permissions. </a:t>
            </a:r>
          </a:p>
          <a:p>
            <a:endParaRPr lang="en-US" sz="2000" dirty="0"/>
          </a:p>
        </p:txBody>
      </p:sp>
      <p:sp>
        <p:nvSpPr>
          <p:cNvPr id="3" name="Title 2"/>
          <p:cNvSpPr>
            <a:spLocks noGrp="1"/>
          </p:cNvSpPr>
          <p:nvPr>
            <p:ph type="title"/>
          </p:nvPr>
        </p:nvSpPr>
        <p:spPr/>
        <p:txBody>
          <a:bodyPr/>
          <a:lstStyle/>
          <a:p>
            <a:r>
              <a:rPr lang="en-US" dirty="0" err="1"/>
              <a:t>AppServices</a:t>
            </a:r>
            <a:r>
              <a:rPr lang="en-US" dirty="0"/>
              <a:t> Features</a:t>
            </a:r>
          </a:p>
        </p:txBody>
      </p:sp>
    </p:spTree>
    <p:extLst>
      <p:ext uri="{BB962C8B-B14F-4D97-AF65-F5344CB8AC3E}">
        <p14:creationId xmlns:p14="http://schemas.microsoft.com/office/powerpoint/2010/main" val="212833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Groups - Groups are a flexible way to organize your users based on any number of criteria. For example, you might group users based on interests or location to more effectively deliver relevant content, target offers, or customize campaigns.</a:t>
            </a:r>
          </a:p>
          <a:p>
            <a:r>
              <a:rPr lang="en-IN" sz="1800" dirty="0"/>
              <a:t>Third-Party Authentication - In addition to supporting user management and </a:t>
            </a:r>
            <a:r>
              <a:rPr lang="en-IN" sz="1800" dirty="0" err="1"/>
              <a:t>OAuth</a:t>
            </a:r>
            <a:r>
              <a:rPr lang="en-IN" sz="1800" dirty="0"/>
              <a:t>-based login for your app, App Services also makes it easy to integrate third-party authentication through such popular services as Facebook, Twitter and other </a:t>
            </a:r>
            <a:r>
              <a:rPr lang="en-IN" sz="1800" dirty="0" err="1"/>
              <a:t>OAuth</a:t>
            </a:r>
            <a:r>
              <a:rPr lang="en-IN" sz="1800" dirty="0"/>
              <a:t>-enabled accounts. </a:t>
            </a:r>
          </a:p>
          <a:p>
            <a:endParaRPr lang="en-US" sz="1800" dirty="0"/>
          </a:p>
        </p:txBody>
      </p:sp>
      <p:sp>
        <p:nvSpPr>
          <p:cNvPr id="3" name="Title 2"/>
          <p:cNvSpPr>
            <a:spLocks noGrp="1"/>
          </p:cNvSpPr>
          <p:nvPr>
            <p:ph type="title"/>
          </p:nvPr>
        </p:nvSpPr>
        <p:spPr/>
        <p:txBody>
          <a:bodyPr/>
          <a:lstStyle/>
          <a:p>
            <a:r>
              <a:rPr lang="en-US" dirty="0" err="1"/>
              <a:t>AppServices</a:t>
            </a:r>
            <a:r>
              <a:rPr lang="en-US" dirty="0"/>
              <a:t> Features</a:t>
            </a:r>
          </a:p>
        </p:txBody>
      </p:sp>
    </p:spTree>
    <p:extLst>
      <p:ext uri="{BB962C8B-B14F-4D97-AF65-F5344CB8AC3E}">
        <p14:creationId xmlns:p14="http://schemas.microsoft.com/office/powerpoint/2010/main" val="2851290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IN" sz="1800" dirty="0"/>
              <a:t>By taking advantage of major transitions in apps and platforms, lining your business up with the new value chain, and getting into the API business and doing it well, you'll see unprecedented levels of reach, new channels of revenue, while at the same time doing a better job of maintaining your people, time, and costs</a:t>
            </a:r>
            <a:r>
              <a:rPr lang="en-IN" sz="1800" dirty="0" smtClean="0"/>
              <a:t>.</a:t>
            </a:r>
          </a:p>
          <a:p>
            <a:endParaRPr lang="en-IN" sz="2000" dirty="0"/>
          </a:p>
          <a:p>
            <a:pPr lvl="1"/>
            <a:r>
              <a:rPr lang="en-IN" sz="1800" dirty="0"/>
              <a:t>APIGEE Provides Gateway Services, App Services, Analytics Services, Developer Channel Services.</a:t>
            </a:r>
          </a:p>
        </p:txBody>
      </p:sp>
      <p:sp>
        <p:nvSpPr>
          <p:cNvPr id="4" name="Title 3"/>
          <p:cNvSpPr>
            <a:spLocks noGrp="1"/>
          </p:cNvSpPr>
          <p:nvPr>
            <p:ph type="title"/>
          </p:nvPr>
        </p:nvSpPr>
        <p:spPr>
          <a:xfrm>
            <a:off x="461035" y="170122"/>
            <a:ext cx="8205261" cy="785553"/>
          </a:xfrm>
        </p:spPr>
        <p:txBody>
          <a:bodyPr/>
          <a:lstStyle/>
          <a:p>
            <a:r>
              <a:rPr lang="en-CA" dirty="0"/>
              <a:t>Introduction to APIGEE</a:t>
            </a:r>
          </a:p>
        </p:txBody>
      </p:sp>
    </p:spTree>
    <p:extLst>
      <p:ext uri="{BB962C8B-B14F-4D97-AF65-F5344CB8AC3E}">
        <p14:creationId xmlns:p14="http://schemas.microsoft.com/office/powerpoint/2010/main" val="31783558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err="1"/>
              <a:t>Geolocations</a:t>
            </a:r>
            <a:r>
              <a:rPr lang="en-IN" sz="2000" dirty="0"/>
              <a:t> </a:t>
            </a:r>
          </a:p>
          <a:p>
            <a:pPr lvl="1"/>
            <a:r>
              <a:rPr lang="en-IN" sz="1800" dirty="0"/>
              <a:t>The App Services device entity allows you to capture </a:t>
            </a:r>
            <a:r>
              <a:rPr lang="en-IN" sz="1800" dirty="0" err="1"/>
              <a:t>geolocation</a:t>
            </a:r>
            <a:r>
              <a:rPr lang="en-IN" sz="1800" dirty="0"/>
              <a:t> data from your users' GPS-enabled devices to more effectively target campaigns, push notifications, offers and more. </a:t>
            </a:r>
            <a:r>
              <a:rPr lang="en-IN" sz="1800" dirty="0" err="1"/>
              <a:t>Geolocation</a:t>
            </a:r>
            <a:r>
              <a:rPr lang="en-IN" sz="1800" dirty="0"/>
              <a:t> also gives you an important data point for contextualizing and </a:t>
            </a:r>
            <a:r>
              <a:rPr lang="en-IN" sz="1800" dirty="0" err="1"/>
              <a:t>analyzing</a:t>
            </a:r>
            <a:r>
              <a:rPr lang="en-IN" sz="1800" dirty="0"/>
              <a:t> trends and user </a:t>
            </a:r>
            <a:r>
              <a:rPr lang="en-IN" sz="1800" dirty="0" err="1"/>
              <a:t>behavior</a:t>
            </a:r>
            <a:r>
              <a:rPr lang="en-IN" sz="1800" dirty="0"/>
              <a:t>.</a:t>
            </a:r>
          </a:p>
          <a:p>
            <a:endParaRPr lang="en-US" sz="2000" dirty="0"/>
          </a:p>
        </p:txBody>
      </p:sp>
      <p:sp>
        <p:nvSpPr>
          <p:cNvPr id="3" name="Title 2"/>
          <p:cNvSpPr>
            <a:spLocks noGrp="1"/>
          </p:cNvSpPr>
          <p:nvPr>
            <p:ph type="title"/>
          </p:nvPr>
        </p:nvSpPr>
        <p:spPr/>
        <p:txBody>
          <a:bodyPr/>
          <a:lstStyle/>
          <a:p>
            <a:r>
              <a:rPr lang="en-US" dirty="0" err="1"/>
              <a:t>AppServices</a:t>
            </a:r>
            <a:r>
              <a:rPr lang="en-US" dirty="0"/>
              <a:t> Features</a:t>
            </a:r>
          </a:p>
        </p:txBody>
      </p:sp>
    </p:spTree>
    <p:extLst>
      <p:ext uri="{BB962C8B-B14F-4D97-AF65-F5344CB8AC3E}">
        <p14:creationId xmlns:p14="http://schemas.microsoft.com/office/powerpoint/2010/main" val="2731811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Push Notifications</a:t>
            </a:r>
          </a:p>
          <a:p>
            <a:pPr lvl="1"/>
            <a:r>
              <a:rPr lang="en-IN" sz="1800" dirty="0"/>
              <a:t>Push notifications are the most effective way to engage your users with relevant content, and thanks to App Services, implementing them can be done in minutes. Simply register your app and your user's devices with a notification provider, such as Apple Push Notification Service or Google Cloud Messaging, then use the App Services notification entity to send millions of push notifications a month at no cost </a:t>
            </a:r>
          </a:p>
          <a:p>
            <a:endParaRPr lang="en-US" sz="2000" dirty="0"/>
          </a:p>
        </p:txBody>
      </p:sp>
      <p:sp>
        <p:nvSpPr>
          <p:cNvPr id="3" name="Title 2"/>
          <p:cNvSpPr>
            <a:spLocks noGrp="1"/>
          </p:cNvSpPr>
          <p:nvPr>
            <p:ph type="title"/>
          </p:nvPr>
        </p:nvSpPr>
        <p:spPr/>
        <p:txBody>
          <a:bodyPr/>
          <a:lstStyle/>
          <a:p>
            <a:r>
              <a:rPr lang="en-US" dirty="0" err="1"/>
              <a:t>AppServices</a:t>
            </a:r>
            <a:r>
              <a:rPr lang="en-US" dirty="0"/>
              <a:t> Features</a:t>
            </a:r>
          </a:p>
        </p:txBody>
      </p:sp>
    </p:spTree>
    <p:extLst>
      <p:ext uri="{BB962C8B-B14F-4D97-AF65-F5344CB8AC3E}">
        <p14:creationId xmlns:p14="http://schemas.microsoft.com/office/powerpoint/2010/main" val="582888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Configuration Management</a:t>
            </a:r>
          </a:p>
          <a:p>
            <a:pPr lvl="1"/>
            <a:r>
              <a:rPr lang="en-IN" sz="1800" dirty="0"/>
              <a:t>By giving you the ability to push configuration changes directly to users' devices, App Services lets you test and deliver bug fixes and performance improvements in real time. Remote configuration management can even be used to push changes to a subset of all users, enabling A/B testing of fixes, so that you can monitor and collect data to ensure your updates perform as intended before they are pushed to your entire user base. </a:t>
            </a:r>
          </a:p>
          <a:p>
            <a:endParaRPr lang="en-US" sz="2000" dirty="0"/>
          </a:p>
        </p:txBody>
      </p:sp>
      <p:sp>
        <p:nvSpPr>
          <p:cNvPr id="3" name="Title 2"/>
          <p:cNvSpPr>
            <a:spLocks noGrp="1"/>
          </p:cNvSpPr>
          <p:nvPr>
            <p:ph type="title"/>
          </p:nvPr>
        </p:nvSpPr>
        <p:spPr/>
        <p:txBody>
          <a:bodyPr/>
          <a:lstStyle/>
          <a:p>
            <a:r>
              <a:rPr lang="en-US" dirty="0" err="1"/>
              <a:t>AppServices</a:t>
            </a:r>
            <a:r>
              <a:rPr lang="en-US" dirty="0"/>
              <a:t> Features</a:t>
            </a:r>
          </a:p>
        </p:txBody>
      </p:sp>
    </p:spTree>
    <p:extLst>
      <p:ext uri="{BB962C8B-B14F-4D97-AF65-F5344CB8AC3E}">
        <p14:creationId xmlns:p14="http://schemas.microsoft.com/office/powerpoint/2010/main" val="4077320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Error and Performance Monitoring</a:t>
            </a:r>
          </a:p>
          <a:p>
            <a:pPr lvl="1"/>
            <a:r>
              <a:rPr lang="en-IN" sz="1800" dirty="0"/>
              <a:t>One of the largest barriers to the success of an app can be the ability of developers to respond quickly and precisely to performance issues and bugs. App Services includes data logging and visualization tools that let you monitor and </a:t>
            </a:r>
            <a:r>
              <a:rPr lang="en-IN" sz="1800" dirty="0" err="1"/>
              <a:t>analyze</a:t>
            </a:r>
            <a:r>
              <a:rPr lang="en-IN" sz="1800" dirty="0"/>
              <a:t> network performance, usage patterns, crash statistics and other key metrics, giving you the data necessary to quickly manage performance issues as they arise. </a:t>
            </a:r>
          </a:p>
          <a:p>
            <a:endParaRPr lang="en-US" sz="2000" dirty="0"/>
          </a:p>
        </p:txBody>
      </p:sp>
      <p:sp>
        <p:nvSpPr>
          <p:cNvPr id="3" name="Title 2"/>
          <p:cNvSpPr>
            <a:spLocks noGrp="1"/>
          </p:cNvSpPr>
          <p:nvPr>
            <p:ph type="title"/>
          </p:nvPr>
        </p:nvSpPr>
        <p:spPr/>
        <p:txBody>
          <a:bodyPr/>
          <a:lstStyle/>
          <a:p>
            <a:r>
              <a:rPr lang="en-US" dirty="0" smtClean="0"/>
              <a:t>App Services </a:t>
            </a:r>
            <a:r>
              <a:rPr lang="en-US" dirty="0"/>
              <a:t>Features</a:t>
            </a:r>
          </a:p>
        </p:txBody>
      </p:sp>
    </p:spTree>
    <p:extLst>
      <p:ext uri="{BB962C8B-B14F-4D97-AF65-F5344CB8AC3E}">
        <p14:creationId xmlns:p14="http://schemas.microsoft.com/office/powerpoint/2010/main" val="2172281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App Services models the data for your apps as application-specific collections of data entities managed within an organization. The following is an overview of the component hierarchy that makes up the App Services data model, and is intended to help you understand how data is stored, managed and accessed in App Services. </a:t>
            </a:r>
          </a:p>
          <a:p>
            <a:r>
              <a:rPr lang="en-IN" sz="1800" dirty="0"/>
              <a:t>Organizations </a:t>
            </a:r>
          </a:p>
          <a:p>
            <a:pPr lvl="1"/>
            <a:r>
              <a:rPr lang="en-IN" sz="1800" dirty="0"/>
              <a:t>An organization contains one or more applications, and represents administrator-level access to App Services. Multiple App Services accounts may be given administrator access to an organization. App Services accounts can also be members of multiple organizations.</a:t>
            </a:r>
          </a:p>
          <a:p>
            <a:endParaRPr lang="en-US" sz="1800" dirty="0"/>
          </a:p>
        </p:txBody>
      </p:sp>
      <p:sp>
        <p:nvSpPr>
          <p:cNvPr id="3" name="Title 2"/>
          <p:cNvSpPr>
            <a:spLocks noGrp="1"/>
          </p:cNvSpPr>
          <p:nvPr>
            <p:ph type="title"/>
          </p:nvPr>
        </p:nvSpPr>
        <p:spPr/>
        <p:txBody>
          <a:bodyPr/>
          <a:lstStyle/>
          <a:p>
            <a:r>
              <a:rPr lang="en-US" dirty="0" smtClean="0"/>
              <a:t>App Services </a:t>
            </a:r>
            <a:r>
              <a:rPr lang="en-US" dirty="0"/>
              <a:t>Data </a:t>
            </a:r>
            <a:r>
              <a:rPr lang="en-US" dirty="0" smtClean="0"/>
              <a:t>Model</a:t>
            </a:r>
            <a:endParaRPr lang="en-US" dirty="0"/>
          </a:p>
        </p:txBody>
      </p:sp>
    </p:spTree>
    <p:extLst>
      <p:ext uri="{BB962C8B-B14F-4D97-AF65-F5344CB8AC3E}">
        <p14:creationId xmlns:p14="http://schemas.microsoft.com/office/powerpoint/2010/main" val="558317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Applications</a:t>
            </a:r>
          </a:p>
          <a:p>
            <a:pPr lvl="1"/>
            <a:r>
              <a:rPr lang="en-IN" sz="1800" dirty="0"/>
              <a:t>In App Services, you can create one or more applications within an organization. Applications represent an instance of application data associated with an app, and you may create as many applications as you wish. This allows you to utilize the App Services backend in a way that corresponds to your development process.</a:t>
            </a:r>
          </a:p>
          <a:p>
            <a:endParaRPr lang="en-US" sz="2000" dirty="0"/>
          </a:p>
        </p:txBody>
      </p:sp>
      <p:sp>
        <p:nvSpPr>
          <p:cNvPr id="3" name="Title 2"/>
          <p:cNvSpPr>
            <a:spLocks noGrp="1"/>
          </p:cNvSpPr>
          <p:nvPr>
            <p:ph type="title"/>
          </p:nvPr>
        </p:nvSpPr>
        <p:spPr/>
        <p:txBody>
          <a:bodyPr/>
          <a:lstStyle/>
          <a:p>
            <a:r>
              <a:rPr lang="en-US" dirty="0" err="1"/>
              <a:t>AppServices</a:t>
            </a:r>
            <a:r>
              <a:rPr lang="en-US" dirty="0"/>
              <a:t> Data Model</a:t>
            </a:r>
          </a:p>
        </p:txBody>
      </p:sp>
    </p:spTree>
    <p:extLst>
      <p:ext uri="{BB962C8B-B14F-4D97-AF65-F5344CB8AC3E}">
        <p14:creationId xmlns:p14="http://schemas.microsoft.com/office/powerpoint/2010/main" val="1418077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Properties</a:t>
            </a:r>
          </a:p>
          <a:p>
            <a:pPr lvl="1"/>
            <a:r>
              <a:rPr lang="en-IN" sz="1800" dirty="0"/>
              <a:t>A data entity is a set of properties, which can each contain any JSON-representable value, including a nested JSON document. All entities have predefined properties, but you are free to define any number of custom properties for any entity. Default properties require specific data types for validation purposes, while custom properties can be any JSON data type. Most predefined and all application-defined entity properties are indexed, allowing you to query collections quickly and easily. </a:t>
            </a:r>
          </a:p>
          <a:p>
            <a:endParaRPr lang="en-US" sz="2000" dirty="0"/>
          </a:p>
        </p:txBody>
      </p:sp>
      <p:sp>
        <p:nvSpPr>
          <p:cNvPr id="3" name="Title 2"/>
          <p:cNvSpPr>
            <a:spLocks noGrp="1"/>
          </p:cNvSpPr>
          <p:nvPr>
            <p:ph type="title"/>
          </p:nvPr>
        </p:nvSpPr>
        <p:spPr/>
        <p:txBody>
          <a:bodyPr/>
          <a:lstStyle/>
          <a:p>
            <a:r>
              <a:rPr lang="en-US" dirty="0" err="1"/>
              <a:t>AppServices</a:t>
            </a:r>
            <a:r>
              <a:rPr lang="en-US" dirty="0"/>
              <a:t> Data Model</a:t>
            </a:r>
          </a:p>
        </p:txBody>
      </p:sp>
    </p:spTree>
    <p:extLst>
      <p:ext uri="{BB962C8B-B14F-4D97-AF65-F5344CB8AC3E}">
        <p14:creationId xmlns:p14="http://schemas.microsoft.com/office/powerpoint/2010/main" val="32644813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Collections</a:t>
            </a:r>
          </a:p>
          <a:p>
            <a:pPr lvl="1"/>
            <a:r>
              <a:rPr lang="en-IN" sz="1800" dirty="0"/>
              <a:t>App Services stores all data entities in uniquely-named collections. Collections are created automatically by App Services for every entity type, including custom entities, and are named using the plural form of the entity type they store. </a:t>
            </a:r>
            <a:endParaRPr lang="en-IN" sz="1800" dirty="0" smtClean="0"/>
          </a:p>
          <a:p>
            <a:pPr lvl="1"/>
            <a:r>
              <a:rPr lang="en-IN" sz="1800" dirty="0" smtClean="0"/>
              <a:t>In </a:t>
            </a:r>
            <a:r>
              <a:rPr lang="en-IN" sz="1800" dirty="0"/>
              <a:t>App Services, all entities are automatically associated with a corresponding collection based on the type property of the entity. You may create empty collections if you wish, but creating an entity of a new type will automatically create a corresponding collection for you. For example, creating a new custom "item" entity, creates an "items" collection.</a:t>
            </a:r>
          </a:p>
          <a:p>
            <a:endParaRPr lang="en-IN" sz="2000" dirty="0"/>
          </a:p>
          <a:p>
            <a:endParaRPr lang="en-US" sz="2000" dirty="0"/>
          </a:p>
        </p:txBody>
      </p:sp>
      <p:sp>
        <p:nvSpPr>
          <p:cNvPr id="3" name="Title 2"/>
          <p:cNvSpPr>
            <a:spLocks noGrp="1"/>
          </p:cNvSpPr>
          <p:nvPr>
            <p:ph type="title"/>
          </p:nvPr>
        </p:nvSpPr>
        <p:spPr/>
        <p:txBody>
          <a:bodyPr/>
          <a:lstStyle/>
          <a:p>
            <a:r>
              <a:rPr lang="en-US" dirty="0" smtClean="0"/>
              <a:t>Collections</a:t>
            </a:r>
            <a:endParaRPr lang="en-US" dirty="0"/>
          </a:p>
        </p:txBody>
      </p:sp>
    </p:spTree>
    <p:extLst>
      <p:ext uri="{BB962C8B-B14F-4D97-AF65-F5344CB8AC3E}">
        <p14:creationId xmlns:p14="http://schemas.microsoft.com/office/powerpoint/2010/main" val="23460368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CRUD (Create, Retrieve, Update &amp; Delete) operations can be performed on collections.</a:t>
            </a:r>
          </a:p>
          <a:p>
            <a:pPr lvl="1"/>
            <a:r>
              <a:rPr lang="en-IN" sz="1800" dirty="0"/>
              <a:t>Links to check various </a:t>
            </a:r>
            <a:r>
              <a:rPr lang="en-IN" sz="1800" dirty="0" smtClean="0"/>
              <a:t>operations</a:t>
            </a:r>
          </a:p>
          <a:p>
            <a:pPr lvl="2"/>
            <a:r>
              <a:rPr lang="en-IN" sz="1800" dirty="0" smtClean="0"/>
              <a:t>http</a:t>
            </a:r>
            <a:r>
              <a:rPr lang="en-IN" sz="1800" dirty="0"/>
              <a:t>://apigee.com/docs/app-services/content/creating-collections </a:t>
            </a:r>
            <a:endParaRPr lang="en-IN" sz="1800" dirty="0" smtClean="0"/>
          </a:p>
          <a:p>
            <a:pPr lvl="2"/>
            <a:r>
              <a:rPr lang="en-IN" sz="1800" dirty="0" smtClean="0"/>
              <a:t>http</a:t>
            </a:r>
            <a:r>
              <a:rPr lang="en-IN" sz="1800" dirty="0"/>
              <a:t>://apigee.com/docs/app-services/content/retrieving-collections </a:t>
            </a:r>
            <a:endParaRPr lang="en-IN" sz="1800" dirty="0" smtClean="0"/>
          </a:p>
          <a:p>
            <a:pPr lvl="2"/>
            <a:r>
              <a:rPr lang="en-IN" sz="1800" dirty="0" smtClean="0"/>
              <a:t>http</a:t>
            </a:r>
            <a:r>
              <a:rPr lang="en-IN" sz="1800" dirty="0"/>
              <a:t>://apigee.com/docs/app-services/content/updating-collections </a:t>
            </a:r>
            <a:endParaRPr lang="en-IN" sz="1800" dirty="0" smtClean="0"/>
          </a:p>
          <a:p>
            <a:pPr lvl="2"/>
            <a:r>
              <a:rPr lang="en-IN" sz="1800" dirty="0" smtClean="0"/>
              <a:t>http</a:t>
            </a:r>
            <a:r>
              <a:rPr lang="en-IN" sz="1800" dirty="0"/>
              <a:t>://apigee.com/docs/app-services/content/deleting-collections </a:t>
            </a:r>
          </a:p>
          <a:p>
            <a:endParaRPr lang="en-US" sz="2400" dirty="0"/>
          </a:p>
        </p:txBody>
      </p:sp>
      <p:sp>
        <p:nvSpPr>
          <p:cNvPr id="3" name="Title 2"/>
          <p:cNvSpPr>
            <a:spLocks noGrp="1"/>
          </p:cNvSpPr>
          <p:nvPr>
            <p:ph type="title"/>
          </p:nvPr>
        </p:nvSpPr>
        <p:spPr/>
        <p:txBody>
          <a:bodyPr/>
          <a:lstStyle/>
          <a:p>
            <a:r>
              <a:rPr lang="en-US" dirty="0"/>
              <a:t>Collections</a:t>
            </a:r>
          </a:p>
        </p:txBody>
      </p:sp>
    </p:spTree>
    <p:extLst>
      <p:ext uri="{BB962C8B-B14F-4D97-AF65-F5344CB8AC3E}">
        <p14:creationId xmlns:p14="http://schemas.microsoft.com/office/powerpoint/2010/main" val="8555291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Entities</a:t>
            </a:r>
          </a:p>
          <a:p>
            <a:pPr lvl="1"/>
            <a:r>
              <a:rPr lang="en-IN" sz="1800" dirty="0"/>
              <a:t>An entity represents a basic, JSON-formatted data object that is used by your app, such as a user, device, event or </a:t>
            </a:r>
            <a:r>
              <a:rPr lang="en-IN" sz="1800" dirty="0" smtClean="0"/>
              <a:t>asset.</a:t>
            </a:r>
          </a:p>
          <a:p>
            <a:pPr lvl="1"/>
            <a:r>
              <a:rPr lang="en-IN" sz="1800" dirty="0" smtClean="0"/>
              <a:t>Here </a:t>
            </a:r>
            <a:r>
              <a:rPr lang="en-IN" sz="1800" dirty="0"/>
              <a:t>is a simple example of an entity: </a:t>
            </a:r>
            <a:endParaRPr lang="en-IN" sz="1800" dirty="0" smtClean="0"/>
          </a:p>
          <a:p>
            <a:pPr marL="457200" lvl="2" indent="0">
              <a:buNone/>
            </a:pPr>
            <a:r>
              <a:rPr lang="en-IN" sz="1800" dirty="0" smtClean="0"/>
              <a:t>	 </a:t>
            </a:r>
            <a:r>
              <a:rPr lang="en-IN" sz="1400" dirty="0" smtClean="0"/>
              <a:t>{	</a:t>
            </a:r>
          </a:p>
          <a:p>
            <a:pPr marL="457200" lvl="2" indent="0">
              <a:buNone/>
            </a:pPr>
            <a:r>
              <a:rPr lang="en-IN" sz="1400" dirty="0"/>
              <a:t>	</a:t>
            </a:r>
            <a:r>
              <a:rPr lang="en-IN" sz="1400" dirty="0" smtClean="0"/>
              <a:t>	 </a:t>
            </a:r>
            <a:r>
              <a:rPr lang="en-IN" sz="1400" dirty="0"/>
              <a:t>"</a:t>
            </a:r>
            <a:r>
              <a:rPr lang="en-IN" sz="1400" dirty="0" err="1"/>
              <a:t>uuid</a:t>
            </a:r>
            <a:r>
              <a:rPr lang="en-IN" sz="1400" dirty="0"/>
              <a:t>" : "5c0c1789-d503-11e1-b36a-12313b01d5c1", </a:t>
            </a:r>
            <a:endParaRPr lang="en-IN" sz="1400" dirty="0" smtClean="0"/>
          </a:p>
          <a:p>
            <a:pPr marL="457200" lvl="2" indent="0">
              <a:buNone/>
            </a:pPr>
            <a:r>
              <a:rPr lang="en-IN" sz="1400" dirty="0" smtClean="0"/>
              <a:t>	  	"</a:t>
            </a:r>
            <a:r>
              <a:rPr lang="en-IN" sz="1400" dirty="0"/>
              <a:t>type" : "user", </a:t>
            </a:r>
            <a:endParaRPr lang="en-IN" sz="1400" dirty="0" smtClean="0"/>
          </a:p>
          <a:p>
            <a:pPr marL="457200" lvl="2" indent="0">
              <a:buNone/>
            </a:pPr>
            <a:r>
              <a:rPr lang="en-IN" sz="1400" dirty="0" smtClean="0"/>
              <a:t>		"</a:t>
            </a:r>
            <a:r>
              <a:rPr lang="en-IN" sz="1400" dirty="0"/>
              <a:t>created" : 1343074620374</a:t>
            </a:r>
            <a:r>
              <a:rPr lang="en-IN" sz="1400" dirty="0" smtClean="0"/>
              <a:t>,</a:t>
            </a:r>
          </a:p>
          <a:p>
            <a:pPr marL="457200" lvl="2" indent="0">
              <a:buNone/>
            </a:pPr>
            <a:r>
              <a:rPr lang="en-IN" sz="1400" dirty="0" smtClean="0"/>
              <a:t>		 </a:t>
            </a:r>
            <a:r>
              <a:rPr lang="en-IN" sz="1400" dirty="0"/>
              <a:t>"modified" : 1355442681264, </a:t>
            </a:r>
            <a:endParaRPr lang="en-IN" sz="1400" dirty="0" smtClean="0"/>
          </a:p>
          <a:p>
            <a:pPr marL="457200" lvl="2" indent="0">
              <a:buNone/>
            </a:pPr>
            <a:r>
              <a:rPr lang="en-IN" sz="1400" dirty="0" smtClean="0"/>
              <a:t>		"</a:t>
            </a:r>
            <a:r>
              <a:rPr lang="en-IN" sz="1400" dirty="0"/>
              <a:t>username" : "</a:t>
            </a:r>
            <a:r>
              <a:rPr lang="en-IN" sz="1400" dirty="0" err="1"/>
              <a:t>john.doe</a:t>
            </a:r>
            <a:r>
              <a:rPr lang="en-IN" sz="1400" dirty="0" smtClean="0"/>
              <a:t>",</a:t>
            </a:r>
          </a:p>
          <a:p>
            <a:pPr marL="457200" lvl="2" indent="0">
              <a:buNone/>
            </a:pPr>
            <a:r>
              <a:rPr lang="en-IN" sz="1400" dirty="0" smtClean="0"/>
              <a:t>		 </a:t>
            </a:r>
            <a:r>
              <a:rPr lang="en-IN" sz="1400" dirty="0"/>
              <a:t>"email" : "jdoe57@mail.com", </a:t>
            </a:r>
            <a:endParaRPr lang="en-IN" sz="1400" dirty="0" smtClean="0"/>
          </a:p>
          <a:p>
            <a:pPr marL="457200" lvl="2" indent="0">
              <a:buNone/>
            </a:pPr>
            <a:r>
              <a:rPr lang="en-IN" sz="1400" dirty="0" smtClean="0"/>
              <a:t>		"</a:t>
            </a:r>
            <a:r>
              <a:rPr lang="en-IN" sz="1400" dirty="0"/>
              <a:t>name" : "John Doe" </a:t>
            </a:r>
            <a:endParaRPr lang="en-IN" sz="1400" dirty="0" smtClean="0"/>
          </a:p>
          <a:p>
            <a:pPr marL="457200" lvl="2" indent="0">
              <a:buNone/>
            </a:pPr>
            <a:r>
              <a:rPr lang="en-IN" sz="1400" dirty="0"/>
              <a:t>	</a:t>
            </a:r>
            <a:r>
              <a:rPr lang="en-IN" sz="1400" dirty="0" smtClean="0"/>
              <a:t>}</a:t>
            </a:r>
            <a:endParaRPr lang="en-IN" sz="1400" dirty="0"/>
          </a:p>
          <a:p>
            <a:endParaRPr lang="en-US" sz="2400" dirty="0"/>
          </a:p>
        </p:txBody>
      </p:sp>
      <p:sp>
        <p:nvSpPr>
          <p:cNvPr id="3" name="Title 2"/>
          <p:cNvSpPr>
            <a:spLocks noGrp="1"/>
          </p:cNvSpPr>
          <p:nvPr>
            <p:ph type="title"/>
          </p:nvPr>
        </p:nvSpPr>
        <p:spPr/>
        <p:txBody>
          <a:bodyPr/>
          <a:lstStyle/>
          <a:p>
            <a:r>
              <a:rPr lang="en-US" dirty="0" smtClean="0"/>
              <a:t>Entities</a:t>
            </a:r>
            <a:endParaRPr lang="en-US" dirty="0"/>
          </a:p>
        </p:txBody>
      </p:sp>
    </p:spTree>
    <p:extLst>
      <p:ext uri="{BB962C8B-B14F-4D97-AF65-F5344CB8AC3E}">
        <p14:creationId xmlns:p14="http://schemas.microsoft.com/office/powerpoint/2010/main" val="2691347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err="1"/>
              <a:t>Apigee</a:t>
            </a:r>
            <a:r>
              <a:rPr lang="en-IN" sz="1800" dirty="0"/>
              <a:t> gives you a complete solution to create new customer reach, innovation, and business value through APIs and apps</a:t>
            </a:r>
            <a:r>
              <a:rPr lang="en-IN" sz="1800" dirty="0" smtClean="0"/>
              <a:t>.</a:t>
            </a:r>
          </a:p>
          <a:p>
            <a:pPr marL="0" indent="0">
              <a:buNone/>
            </a:pPr>
            <a:endParaRPr lang="en-IN" sz="2000" dirty="0"/>
          </a:p>
          <a:p>
            <a:pPr lvl="1"/>
            <a:r>
              <a:rPr lang="en-IN" sz="1800" dirty="0"/>
              <a:t>Transform your existing services into beautifully designed APIs.</a:t>
            </a:r>
          </a:p>
          <a:p>
            <a:pPr lvl="1"/>
            <a:r>
              <a:rPr lang="en-IN" sz="1800" dirty="0"/>
              <a:t> Enable developers to build innovative, engaging apps.</a:t>
            </a:r>
          </a:p>
          <a:p>
            <a:pPr lvl="1"/>
            <a:r>
              <a:rPr lang="en-IN" sz="1800" dirty="0"/>
              <a:t>Drive developer adoption and community.</a:t>
            </a:r>
          </a:p>
          <a:p>
            <a:pPr lvl="1"/>
            <a:r>
              <a:rPr lang="en-IN" sz="1800" dirty="0"/>
              <a:t>Extract business value from your API and app ecosystem.</a:t>
            </a:r>
          </a:p>
          <a:p>
            <a:endParaRPr lang="en-IN" sz="2000" dirty="0"/>
          </a:p>
          <a:p>
            <a:endParaRPr lang="en-US" sz="2000" dirty="0"/>
          </a:p>
        </p:txBody>
      </p:sp>
      <p:sp>
        <p:nvSpPr>
          <p:cNvPr id="3" name="Title 2"/>
          <p:cNvSpPr>
            <a:spLocks noGrp="1"/>
          </p:cNvSpPr>
          <p:nvPr>
            <p:ph type="title"/>
          </p:nvPr>
        </p:nvSpPr>
        <p:spPr/>
        <p:txBody>
          <a:bodyPr>
            <a:normAutofit/>
          </a:bodyPr>
          <a:lstStyle/>
          <a:p>
            <a:r>
              <a:rPr lang="en-IN" sz="2800" dirty="0" err="1"/>
              <a:t>Apigee</a:t>
            </a:r>
            <a:r>
              <a:rPr lang="en-IN" sz="2800" dirty="0"/>
              <a:t> API Platform: How it </a:t>
            </a:r>
            <a:r>
              <a:rPr lang="en-IN" sz="2800" dirty="0" smtClean="0"/>
              <a:t>works</a:t>
            </a:r>
            <a:endParaRPr lang="en-US" sz="2800" dirty="0"/>
          </a:p>
        </p:txBody>
      </p:sp>
    </p:spTree>
    <p:extLst>
      <p:ext uri="{BB962C8B-B14F-4D97-AF65-F5344CB8AC3E}">
        <p14:creationId xmlns:p14="http://schemas.microsoft.com/office/powerpoint/2010/main" val="1536158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Autofit/>
          </a:bodyPr>
          <a:lstStyle/>
          <a:p>
            <a:r>
              <a:rPr lang="en-US" sz="1800" dirty="0"/>
              <a:t>Default entities</a:t>
            </a:r>
          </a:p>
          <a:p>
            <a:pPr lvl="1"/>
            <a:r>
              <a:rPr lang="en-US" sz="1800" dirty="0" smtClean="0"/>
              <a:t>User</a:t>
            </a:r>
          </a:p>
          <a:p>
            <a:pPr lvl="1"/>
            <a:r>
              <a:rPr lang="en-US" sz="1800" dirty="0" smtClean="0"/>
              <a:t>Group</a:t>
            </a:r>
          </a:p>
          <a:p>
            <a:pPr lvl="1"/>
            <a:r>
              <a:rPr lang="en-US" sz="1800" dirty="0" smtClean="0"/>
              <a:t>role</a:t>
            </a:r>
            <a:endParaRPr lang="en-US" sz="1800" dirty="0"/>
          </a:p>
          <a:p>
            <a:pPr lvl="1"/>
            <a:r>
              <a:rPr lang="en-US" sz="1800" dirty="0"/>
              <a:t>application</a:t>
            </a:r>
          </a:p>
          <a:p>
            <a:pPr lvl="1"/>
            <a:r>
              <a:rPr lang="en-US" sz="1800" dirty="0"/>
              <a:t>activity</a:t>
            </a:r>
          </a:p>
          <a:p>
            <a:pPr lvl="1"/>
            <a:r>
              <a:rPr lang="en-US" sz="1800" dirty="0"/>
              <a:t>device</a:t>
            </a:r>
          </a:p>
          <a:p>
            <a:pPr lvl="1"/>
            <a:r>
              <a:rPr lang="en-US" sz="1800" dirty="0"/>
              <a:t>asset</a:t>
            </a:r>
          </a:p>
          <a:p>
            <a:pPr lvl="1"/>
            <a:r>
              <a:rPr lang="en-US" sz="1800" dirty="0"/>
              <a:t>folder</a:t>
            </a:r>
          </a:p>
          <a:p>
            <a:pPr lvl="1"/>
            <a:r>
              <a:rPr lang="en-US" sz="1800" dirty="0"/>
              <a:t>event</a:t>
            </a:r>
          </a:p>
          <a:p>
            <a:pPr lvl="1"/>
            <a:r>
              <a:rPr lang="en-US" sz="1800" dirty="0" err="1"/>
              <a:t>notifier</a:t>
            </a:r>
            <a:endParaRPr lang="en-US" sz="1800" dirty="0"/>
          </a:p>
          <a:p>
            <a:pPr lvl="1"/>
            <a:r>
              <a:rPr lang="en-US" sz="1800" dirty="0"/>
              <a:t>notification</a:t>
            </a:r>
          </a:p>
          <a:p>
            <a:pPr lvl="1"/>
            <a:r>
              <a:rPr lang="en-US" sz="1800" dirty="0"/>
              <a:t>Receipt.</a:t>
            </a:r>
          </a:p>
          <a:p>
            <a:endParaRPr lang="en-US" sz="1800" dirty="0"/>
          </a:p>
        </p:txBody>
      </p:sp>
      <p:sp>
        <p:nvSpPr>
          <p:cNvPr id="3" name="Title 2"/>
          <p:cNvSpPr>
            <a:spLocks noGrp="1"/>
          </p:cNvSpPr>
          <p:nvPr>
            <p:ph type="title"/>
          </p:nvPr>
        </p:nvSpPr>
        <p:spPr/>
        <p:txBody>
          <a:bodyPr/>
          <a:lstStyle/>
          <a:p>
            <a:r>
              <a:rPr lang="en-US" dirty="0"/>
              <a:t>Entities</a:t>
            </a:r>
          </a:p>
        </p:txBody>
      </p:sp>
    </p:spTree>
    <p:extLst>
      <p:ext uri="{BB962C8B-B14F-4D97-AF65-F5344CB8AC3E}">
        <p14:creationId xmlns:p14="http://schemas.microsoft.com/office/powerpoint/2010/main" val="3355475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CRUD (Create, Retrieve, Update &amp; Delete) operations can be performed on </a:t>
            </a:r>
            <a:r>
              <a:rPr lang="en-IN" sz="1800" dirty="0" smtClean="0"/>
              <a:t>entities.</a:t>
            </a:r>
          </a:p>
          <a:p>
            <a:pPr lvl="1"/>
            <a:r>
              <a:rPr lang="en-IN" sz="1800" dirty="0" smtClean="0"/>
              <a:t>Links </a:t>
            </a:r>
            <a:r>
              <a:rPr lang="en-IN" sz="1800" dirty="0"/>
              <a:t>to check various operations</a:t>
            </a:r>
          </a:p>
          <a:p>
            <a:pPr lvl="2"/>
            <a:r>
              <a:rPr lang="en-IN" sz="1800" dirty="0"/>
              <a:t>http://apigee.com/docs/app-services/content/creating-custom-data-entities </a:t>
            </a:r>
          </a:p>
          <a:p>
            <a:pPr lvl="2"/>
            <a:r>
              <a:rPr lang="en-IN" sz="1800" dirty="0"/>
              <a:t>http://apigee.com/docs/app-services/content/retrieving-data-entities  </a:t>
            </a:r>
          </a:p>
          <a:p>
            <a:pPr lvl="2"/>
            <a:r>
              <a:rPr lang="en-IN" sz="1800" dirty="0"/>
              <a:t>http://apigee.com/docs/app-services/content/updating-data-entities  </a:t>
            </a:r>
          </a:p>
          <a:p>
            <a:pPr lvl="2"/>
            <a:r>
              <a:rPr lang="en-IN" sz="1800" dirty="0"/>
              <a:t>http://apigee.com/docs/app-services/content/deleting-data-entities </a:t>
            </a:r>
          </a:p>
          <a:p>
            <a:endParaRPr lang="en-US" sz="2400" dirty="0"/>
          </a:p>
        </p:txBody>
      </p:sp>
      <p:sp>
        <p:nvSpPr>
          <p:cNvPr id="3" name="Title 2"/>
          <p:cNvSpPr>
            <a:spLocks noGrp="1"/>
          </p:cNvSpPr>
          <p:nvPr>
            <p:ph type="title"/>
          </p:nvPr>
        </p:nvSpPr>
        <p:spPr/>
        <p:txBody>
          <a:bodyPr/>
          <a:lstStyle/>
          <a:p>
            <a:r>
              <a:rPr lang="en-US" dirty="0"/>
              <a:t>Entities</a:t>
            </a:r>
          </a:p>
        </p:txBody>
      </p:sp>
    </p:spTree>
    <p:extLst>
      <p:ext uri="{BB962C8B-B14F-4D97-AF65-F5344CB8AC3E}">
        <p14:creationId xmlns:p14="http://schemas.microsoft.com/office/powerpoint/2010/main" val="28962128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Creating connections between entities</a:t>
            </a:r>
          </a:p>
          <a:p>
            <a:pPr lvl="1"/>
            <a:r>
              <a:rPr lang="en-IN" sz="1800" dirty="0"/>
              <a:t>One of the most useful features of App services is the ability to create connections between entities. A simple example of this is the Twitter-like use of following, where one user forms a connection with another by subscribing to any tweets they post </a:t>
            </a:r>
          </a:p>
          <a:p>
            <a:pPr lvl="1"/>
            <a:r>
              <a:rPr lang="en-IN" sz="1800" dirty="0"/>
              <a:t>The following link provides an example for entity connections.</a:t>
            </a:r>
          </a:p>
          <a:p>
            <a:pPr lvl="1"/>
            <a:r>
              <a:rPr lang="en-IN" sz="1800" dirty="0"/>
              <a:t>http://apigee.com/docs/app-services/content/messagee-example </a:t>
            </a:r>
          </a:p>
          <a:p>
            <a:endParaRPr lang="en-US" sz="2000" dirty="0"/>
          </a:p>
        </p:txBody>
      </p:sp>
      <p:sp>
        <p:nvSpPr>
          <p:cNvPr id="3" name="Title 2"/>
          <p:cNvSpPr>
            <a:spLocks noGrp="1"/>
          </p:cNvSpPr>
          <p:nvPr>
            <p:ph type="title"/>
          </p:nvPr>
        </p:nvSpPr>
        <p:spPr/>
        <p:txBody>
          <a:bodyPr/>
          <a:lstStyle/>
          <a:p>
            <a:r>
              <a:rPr lang="en-US" dirty="0"/>
              <a:t>Entity </a:t>
            </a:r>
            <a:r>
              <a:rPr lang="en-US" dirty="0" smtClean="0"/>
              <a:t>Connections</a:t>
            </a:r>
            <a:endParaRPr lang="en-US" dirty="0"/>
          </a:p>
        </p:txBody>
      </p:sp>
    </p:spTree>
    <p:extLst>
      <p:ext uri="{BB962C8B-B14F-4D97-AF65-F5344CB8AC3E}">
        <p14:creationId xmlns:p14="http://schemas.microsoft.com/office/powerpoint/2010/main" val="30381922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Add analytics in Android/</a:t>
            </a:r>
            <a:r>
              <a:rPr lang="en-IN" sz="2000" dirty="0" err="1"/>
              <a:t>ios</a:t>
            </a:r>
            <a:endParaRPr lang="en-IN" sz="2000" dirty="0"/>
          </a:p>
          <a:p>
            <a:pPr lvl="1"/>
            <a:r>
              <a:rPr lang="en-IN" sz="1800" dirty="0"/>
              <a:t>If the user creates any android </a:t>
            </a:r>
            <a:r>
              <a:rPr lang="en-IN" sz="1800" dirty="0" err="1"/>
              <a:t>app,then</a:t>
            </a:r>
            <a:r>
              <a:rPr lang="en-IN" sz="1800" dirty="0"/>
              <a:t> this will allow the user to add analytics feature to his/her app.</a:t>
            </a:r>
          </a:p>
          <a:p>
            <a:pPr lvl="1"/>
            <a:r>
              <a:rPr lang="en-IN" sz="1800" dirty="0"/>
              <a:t>Details on how to create an app and add analytics to it is given in the below </a:t>
            </a:r>
          </a:p>
          <a:p>
            <a:pPr lvl="1"/>
            <a:r>
              <a:rPr lang="en-IN" sz="1800" dirty="0" smtClean="0"/>
              <a:t>Http</a:t>
            </a:r>
            <a:r>
              <a:rPr lang="en-IN" sz="1800" dirty="0"/>
              <a:t>://apigee.com/docs/app-services/content/add-monitoring-your-android-application</a:t>
            </a:r>
          </a:p>
          <a:p>
            <a:pPr lvl="1"/>
            <a:r>
              <a:rPr lang="en-IN" sz="1800" dirty="0"/>
              <a:t>Similar to android </a:t>
            </a:r>
            <a:r>
              <a:rPr lang="en-IN" sz="1800" dirty="0" err="1"/>
              <a:t>app,user</a:t>
            </a:r>
            <a:r>
              <a:rPr lang="en-IN" sz="1800" dirty="0"/>
              <a:t> can create </a:t>
            </a:r>
            <a:r>
              <a:rPr lang="en-IN" sz="1800" dirty="0" err="1"/>
              <a:t>ios</a:t>
            </a:r>
            <a:r>
              <a:rPr lang="en-IN" sz="1800" dirty="0"/>
              <a:t> app and add analytics feature to it.</a:t>
            </a:r>
          </a:p>
          <a:p>
            <a:pPr lvl="1"/>
            <a:r>
              <a:rPr lang="en-IN" sz="1800" dirty="0"/>
              <a:t>http://apigee.com/docs/app-services/content/add-monitoring-your-ios-application </a:t>
            </a:r>
          </a:p>
          <a:p>
            <a:endParaRPr lang="en-US" sz="2000" dirty="0"/>
          </a:p>
        </p:txBody>
      </p:sp>
      <p:sp>
        <p:nvSpPr>
          <p:cNvPr id="3" name="Title 2"/>
          <p:cNvSpPr>
            <a:spLocks noGrp="1"/>
          </p:cNvSpPr>
          <p:nvPr>
            <p:ph type="title"/>
          </p:nvPr>
        </p:nvSpPr>
        <p:spPr/>
        <p:txBody>
          <a:bodyPr/>
          <a:lstStyle/>
          <a:p>
            <a:r>
              <a:rPr lang="en-US" dirty="0"/>
              <a:t>Mobile </a:t>
            </a:r>
            <a:r>
              <a:rPr lang="en-US" dirty="0" smtClean="0"/>
              <a:t>Analytics</a:t>
            </a:r>
            <a:endParaRPr lang="en-US" dirty="0"/>
          </a:p>
        </p:txBody>
      </p:sp>
    </p:spTree>
    <p:extLst>
      <p:ext uri="{BB962C8B-B14F-4D97-AF65-F5344CB8AC3E}">
        <p14:creationId xmlns:p14="http://schemas.microsoft.com/office/powerpoint/2010/main" val="32483843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pPr algn="ctr"/>
            <a:endParaRPr lang="en-CA" sz="2800" dirty="0" smtClean="0"/>
          </a:p>
          <a:p>
            <a:pPr algn="ctr"/>
            <a:endParaRPr lang="en-CA" sz="2800" dirty="0"/>
          </a:p>
          <a:p>
            <a:pPr algn="ctr"/>
            <a:endParaRPr lang="en-CA" sz="2800" dirty="0" smtClean="0"/>
          </a:p>
          <a:p>
            <a:pPr algn="ctr"/>
            <a:r>
              <a:rPr lang="en-CA" sz="2800" dirty="0" smtClean="0"/>
              <a:t>Mediation </a:t>
            </a:r>
            <a:r>
              <a:rPr lang="en-CA" sz="2800" dirty="0"/>
              <a:t>Policies</a:t>
            </a:r>
          </a:p>
        </p:txBody>
      </p:sp>
    </p:spTree>
    <p:extLst>
      <p:ext uri="{BB962C8B-B14F-4D97-AF65-F5344CB8AC3E}">
        <p14:creationId xmlns:p14="http://schemas.microsoft.com/office/powerpoint/2010/main" val="27958496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By adding an API to the API Platform, we gain the ability to modify and monitor its </a:t>
            </a:r>
            <a:r>
              <a:rPr lang="en-IN" sz="1800" dirty="0" err="1"/>
              <a:t>behavior</a:t>
            </a:r>
            <a:r>
              <a:rPr lang="en-IN" sz="1800" dirty="0"/>
              <a:t> using out-of-the-box policies. The out-of-the-box policies lets </a:t>
            </a:r>
            <a:r>
              <a:rPr lang="en-IN" sz="1800" dirty="0" smtClean="0"/>
              <a:t>add sophisticated </a:t>
            </a:r>
            <a:r>
              <a:rPr lang="en-IN" sz="1800" dirty="0"/>
              <a:t>features to control traffic, enhance </a:t>
            </a:r>
            <a:r>
              <a:rPr lang="en-IN" sz="1800" dirty="0" err="1"/>
              <a:t>peformance</a:t>
            </a:r>
            <a:r>
              <a:rPr lang="en-IN" sz="1800" dirty="0"/>
              <a:t>, enforce security, and increase the utility of our APIs, without coding or changing backend </a:t>
            </a:r>
            <a:r>
              <a:rPr lang="en-IN" sz="1800" dirty="0" smtClean="0"/>
              <a:t>services.</a:t>
            </a:r>
          </a:p>
          <a:p>
            <a:pPr lvl="1"/>
            <a:r>
              <a:rPr lang="en-IN" sz="1800" dirty="0" smtClean="0"/>
              <a:t>Traffic </a:t>
            </a:r>
            <a:r>
              <a:rPr lang="en-IN" sz="1800" dirty="0"/>
              <a:t>management policies</a:t>
            </a:r>
          </a:p>
          <a:p>
            <a:pPr lvl="1"/>
            <a:r>
              <a:rPr lang="en-IN" sz="1800" dirty="0"/>
              <a:t>Mediation policies</a:t>
            </a:r>
          </a:p>
          <a:p>
            <a:pPr lvl="1"/>
            <a:r>
              <a:rPr lang="en-IN" sz="1800" dirty="0"/>
              <a:t>Security policies</a:t>
            </a:r>
          </a:p>
          <a:p>
            <a:pPr lvl="1"/>
            <a:r>
              <a:rPr lang="en-IN" sz="1800" dirty="0"/>
              <a:t>Extension policies</a:t>
            </a:r>
          </a:p>
          <a:p>
            <a:endParaRPr lang="en-IN" sz="2000" dirty="0" smtClean="0"/>
          </a:p>
          <a:p>
            <a:endParaRPr lang="en-US" sz="2000" dirty="0"/>
          </a:p>
        </p:txBody>
      </p:sp>
      <p:sp>
        <p:nvSpPr>
          <p:cNvPr id="3" name="Title 2"/>
          <p:cNvSpPr>
            <a:spLocks noGrp="1"/>
          </p:cNvSpPr>
          <p:nvPr>
            <p:ph type="title"/>
          </p:nvPr>
        </p:nvSpPr>
        <p:spPr/>
        <p:txBody>
          <a:bodyPr/>
          <a:lstStyle/>
          <a:p>
            <a:r>
              <a:rPr lang="en-US" dirty="0"/>
              <a:t>Policy </a:t>
            </a:r>
            <a:r>
              <a:rPr lang="en-US" dirty="0" smtClean="0"/>
              <a:t>Reference</a:t>
            </a:r>
            <a:endParaRPr lang="en-US" dirty="0"/>
          </a:p>
        </p:txBody>
      </p:sp>
    </p:spTree>
    <p:extLst>
      <p:ext uri="{BB962C8B-B14F-4D97-AF65-F5344CB8AC3E}">
        <p14:creationId xmlns:p14="http://schemas.microsoft.com/office/powerpoint/2010/main" val="30653712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sz="1800" dirty="0"/>
              <a:t>Convert XML to JSON</a:t>
            </a:r>
          </a:p>
          <a:p>
            <a:r>
              <a:rPr lang="en-US" sz="1800" dirty="0"/>
              <a:t>Convert JSON to XML</a:t>
            </a:r>
          </a:p>
          <a:p>
            <a:r>
              <a:rPr lang="en-US" sz="1800" dirty="0"/>
              <a:t>Apply XSL transformations</a:t>
            </a:r>
          </a:p>
          <a:p>
            <a:r>
              <a:rPr lang="en-US" sz="1800" dirty="0"/>
              <a:t>Persist data using </a:t>
            </a:r>
            <a:r>
              <a:rPr lang="en-US" sz="1800" dirty="0" err="1"/>
              <a:t>KeyValueMap</a:t>
            </a:r>
            <a:endParaRPr lang="en-US" sz="1800" dirty="0"/>
          </a:p>
          <a:p>
            <a:r>
              <a:rPr lang="en-US" sz="1800" dirty="0"/>
              <a:t>Exception handling with </a:t>
            </a:r>
            <a:r>
              <a:rPr lang="en-US" sz="1800" dirty="0" err="1" smtClean="0"/>
              <a:t>RaiseFault</a:t>
            </a:r>
            <a:endParaRPr lang="en-US" sz="1800" dirty="0"/>
          </a:p>
          <a:p>
            <a:r>
              <a:rPr lang="en-US" sz="1800" dirty="0"/>
              <a:t>Validate XML and SOAP using </a:t>
            </a:r>
            <a:r>
              <a:rPr lang="en-US" sz="1800" dirty="0" err="1"/>
              <a:t>MessageValidation</a:t>
            </a:r>
            <a:endParaRPr lang="en-US" sz="1800" dirty="0"/>
          </a:p>
          <a:p>
            <a:r>
              <a:rPr lang="en-US" sz="1800" dirty="0"/>
              <a:t>Extract message content using </a:t>
            </a:r>
            <a:r>
              <a:rPr lang="en-US" sz="1800" dirty="0" err="1"/>
              <a:t>ExtractVariables</a:t>
            </a:r>
            <a:endParaRPr lang="en-US" sz="1800" dirty="0"/>
          </a:p>
          <a:p>
            <a:r>
              <a:rPr lang="en-US" sz="1800" dirty="0"/>
              <a:t>Generate or modify messages using </a:t>
            </a:r>
            <a:r>
              <a:rPr lang="en-US" sz="1800" dirty="0" err="1"/>
              <a:t>AssignMessage</a:t>
            </a:r>
            <a:endParaRPr lang="en-US" sz="1800" dirty="0"/>
          </a:p>
          <a:p>
            <a:r>
              <a:rPr lang="en-US" sz="1800" dirty="0"/>
              <a:t>Retrieve entity profiles using </a:t>
            </a:r>
            <a:r>
              <a:rPr lang="en-US" sz="1800" dirty="0" err="1"/>
              <a:t>AccessEntity</a:t>
            </a:r>
            <a:endParaRPr lang="en-US" sz="1800" dirty="0"/>
          </a:p>
          <a:p>
            <a:endParaRPr lang="en-US" sz="1800" dirty="0"/>
          </a:p>
        </p:txBody>
      </p:sp>
      <p:sp>
        <p:nvSpPr>
          <p:cNvPr id="3" name="Title 2"/>
          <p:cNvSpPr>
            <a:spLocks noGrp="1"/>
          </p:cNvSpPr>
          <p:nvPr>
            <p:ph type="title"/>
          </p:nvPr>
        </p:nvSpPr>
        <p:spPr/>
        <p:txBody>
          <a:bodyPr/>
          <a:lstStyle/>
          <a:p>
            <a:r>
              <a:rPr lang="en-US" dirty="0"/>
              <a:t>Mediation </a:t>
            </a:r>
            <a:r>
              <a:rPr lang="en-US" dirty="0" smtClean="0"/>
              <a:t>Policies</a:t>
            </a:r>
            <a:endParaRPr lang="en-US" dirty="0"/>
          </a:p>
        </p:txBody>
      </p:sp>
    </p:spTree>
    <p:extLst>
      <p:ext uri="{BB962C8B-B14F-4D97-AF65-F5344CB8AC3E}">
        <p14:creationId xmlns:p14="http://schemas.microsoft.com/office/powerpoint/2010/main" val="12819374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Overall Development </a:t>
            </a:r>
            <a:r>
              <a:rPr lang="en-US" dirty="0" smtClean="0"/>
              <a:t>view</a:t>
            </a:r>
            <a:endParaRPr lang="en-US" dirty="0"/>
          </a:p>
        </p:txBody>
      </p:sp>
      <p:pic>
        <p:nvPicPr>
          <p:cNvPr id="4" name="Content Placeholder 3"/>
          <p:cNvPicPr>
            <a:picLocks noGrp="1" noChangeAspect="1" noChangeArrowheads="1"/>
          </p:cNvPicPr>
          <p:nvPr>
            <p:ph sz="quarter" idx="12"/>
          </p:nvPr>
        </p:nvPicPr>
        <p:blipFill>
          <a:blip r:embed="rId2"/>
          <a:srcRect/>
          <a:stretch>
            <a:fillRect/>
          </a:stretch>
        </p:blipFill>
        <p:spPr bwMode="auto">
          <a:xfrm>
            <a:off x="461036" y="1219200"/>
            <a:ext cx="8396638" cy="5220634"/>
          </a:xfrm>
          <a:prstGeom prst="rect">
            <a:avLst/>
          </a:prstGeom>
          <a:noFill/>
          <a:ln w="9525">
            <a:noFill/>
            <a:miter lim="800000"/>
            <a:headEnd/>
            <a:tailEnd/>
          </a:ln>
          <a:effectLst/>
        </p:spPr>
      </p:pic>
    </p:spTree>
    <p:extLst>
      <p:ext uri="{BB962C8B-B14F-4D97-AF65-F5344CB8AC3E}">
        <p14:creationId xmlns:p14="http://schemas.microsoft.com/office/powerpoint/2010/main" val="42825285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To convert messages from the extensible </a:t>
            </a:r>
            <a:r>
              <a:rPr lang="en-IN" sz="1800" dirty="0" err="1"/>
              <a:t>markup</a:t>
            </a:r>
            <a:r>
              <a:rPr lang="en-IN" sz="1800" dirty="0"/>
              <a:t> language (XML) format to JavaScript object notation (JSON) format. Useful for enabling backend XML services to support </a:t>
            </a:r>
            <a:r>
              <a:rPr lang="en-IN" sz="1800" dirty="0" err="1"/>
              <a:t>RESTful</a:t>
            </a:r>
            <a:r>
              <a:rPr lang="en-IN" sz="1800" dirty="0"/>
              <a:t> apps that require JSON.</a:t>
            </a:r>
          </a:p>
          <a:p>
            <a:r>
              <a:rPr lang="en-IN" sz="1800" dirty="0"/>
              <a:t>Implementation of Policy:</a:t>
            </a:r>
          </a:p>
          <a:p>
            <a:pPr marL="0" indent="0">
              <a:buNone/>
            </a:pPr>
            <a:r>
              <a:rPr lang="en-IN" dirty="0" smtClean="0"/>
              <a:t>	</a:t>
            </a:r>
            <a:r>
              <a:rPr lang="en-IN" sz="1200" dirty="0" smtClean="0"/>
              <a:t>&lt;?</a:t>
            </a:r>
            <a:r>
              <a:rPr lang="en-IN" sz="1200" dirty="0"/>
              <a:t>xml version="1.0" encoding="UTF-8" standalone="yes"?&gt;</a:t>
            </a:r>
          </a:p>
          <a:p>
            <a:pPr marL="0" indent="0">
              <a:buNone/>
            </a:pPr>
            <a:r>
              <a:rPr lang="en-IN" sz="1200" dirty="0" smtClean="0"/>
              <a:t>	&lt;</a:t>
            </a:r>
            <a:r>
              <a:rPr lang="en-IN" sz="1200" dirty="0" err="1"/>
              <a:t>XMLToJSONasync</a:t>
            </a:r>
            <a:r>
              <a:rPr lang="en-IN" sz="1200" dirty="0"/>
              <a:t>="false" </a:t>
            </a:r>
            <a:r>
              <a:rPr lang="en-IN" sz="1200" dirty="0" err="1"/>
              <a:t>continueOnError</a:t>
            </a:r>
            <a:r>
              <a:rPr lang="en-IN" sz="1200" dirty="0"/>
              <a:t>="false" enabled="true" </a:t>
            </a:r>
            <a:r>
              <a:rPr lang="en-IN" sz="1200" dirty="0" smtClean="0"/>
              <a:t>	name</a:t>
            </a:r>
            <a:r>
              <a:rPr lang="en-IN" sz="1200" dirty="0"/>
              <a:t>="</a:t>
            </a:r>
            <a:r>
              <a:rPr lang="en-IN" sz="1200" dirty="0" err="1"/>
              <a:t>xmltojson</a:t>
            </a:r>
            <a:r>
              <a:rPr lang="en-IN" sz="1200" dirty="0"/>
              <a:t>"&gt;</a:t>
            </a:r>
          </a:p>
          <a:p>
            <a:pPr marL="0" indent="0">
              <a:buNone/>
            </a:pPr>
            <a:r>
              <a:rPr lang="en-IN" sz="1200" dirty="0" smtClean="0"/>
              <a:t>	&lt;</a:t>
            </a:r>
            <a:r>
              <a:rPr lang="en-IN" sz="1200" dirty="0" err="1"/>
              <a:t>DisplayName</a:t>
            </a:r>
            <a:r>
              <a:rPr lang="en-IN" sz="1200" dirty="0"/>
              <a:t>&gt;XML to JSON 1&lt;/</a:t>
            </a:r>
            <a:r>
              <a:rPr lang="en-IN" sz="1200" dirty="0" err="1"/>
              <a:t>DisplayName</a:t>
            </a:r>
            <a:r>
              <a:rPr lang="en-IN" sz="1200" dirty="0"/>
              <a:t>&gt;</a:t>
            </a:r>
          </a:p>
          <a:p>
            <a:pPr marL="0" indent="0">
              <a:buNone/>
            </a:pPr>
            <a:r>
              <a:rPr lang="en-IN" sz="1200" dirty="0" smtClean="0"/>
              <a:t>	&lt;</a:t>
            </a:r>
            <a:r>
              <a:rPr lang="en-IN" sz="1200" dirty="0" err="1"/>
              <a:t>FaultRules</a:t>
            </a:r>
            <a:r>
              <a:rPr lang="en-IN" sz="1200" dirty="0"/>
              <a:t>/&gt;</a:t>
            </a:r>
          </a:p>
          <a:p>
            <a:pPr marL="0" indent="0">
              <a:buNone/>
            </a:pPr>
            <a:r>
              <a:rPr lang="en-IN" sz="1200" dirty="0" smtClean="0"/>
              <a:t>	&lt;</a:t>
            </a:r>
            <a:r>
              <a:rPr lang="en-IN" sz="1200" dirty="0"/>
              <a:t>Properties/&gt;</a:t>
            </a:r>
          </a:p>
          <a:p>
            <a:pPr marL="0" indent="0">
              <a:buNone/>
            </a:pPr>
            <a:r>
              <a:rPr lang="en-IN" sz="1200" dirty="0" smtClean="0"/>
              <a:t>	&lt;</a:t>
            </a:r>
            <a:r>
              <a:rPr lang="en-IN" sz="1200" dirty="0"/>
              <a:t>Format&gt;yahoo&lt;/Format&gt;</a:t>
            </a:r>
          </a:p>
          <a:p>
            <a:pPr marL="0" indent="0">
              <a:buNone/>
            </a:pPr>
            <a:r>
              <a:rPr lang="en-IN" sz="1200" dirty="0" smtClean="0"/>
              <a:t>	&lt;</a:t>
            </a:r>
            <a:r>
              <a:rPr lang="en-IN" sz="1200" dirty="0" err="1"/>
              <a:t>OutputVariable</a:t>
            </a:r>
            <a:r>
              <a:rPr lang="en-IN" sz="1200" dirty="0"/>
              <a:t>&gt;response&lt;/</a:t>
            </a:r>
            <a:r>
              <a:rPr lang="en-IN" sz="1200" dirty="0" err="1"/>
              <a:t>OutputVariable</a:t>
            </a:r>
            <a:r>
              <a:rPr lang="en-IN" sz="1200" dirty="0"/>
              <a:t>&gt;</a:t>
            </a:r>
          </a:p>
          <a:p>
            <a:pPr marL="0" indent="0">
              <a:buNone/>
            </a:pPr>
            <a:r>
              <a:rPr lang="en-IN" sz="1200" dirty="0" smtClean="0"/>
              <a:t>	&lt;</a:t>
            </a:r>
            <a:r>
              <a:rPr lang="en-IN" sz="1200" dirty="0"/>
              <a:t>Source&gt;response&lt;/Source&gt;</a:t>
            </a:r>
          </a:p>
          <a:p>
            <a:pPr marL="0" indent="0">
              <a:buNone/>
            </a:pPr>
            <a:r>
              <a:rPr lang="en-IN" sz="1200" dirty="0" smtClean="0"/>
              <a:t>	&lt;/</a:t>
            </a:r>
            <a:r>
              <a:rPr lang="en-IN" sz="1200" dirty="0" err="1"/>
              <a:t>XMLToJSON</a:t>
            </a:r>
            <a:r>
              <a:rPr lang="en-IN" sz="1200" dirty="0"/>
              <a:t>&gt;</a:t>
            </a:r>
          </a:p>
          <a:p>
            <a:pPr marL="0" indent="0">
              <a:buNone/>
            </a:pPr>
            <a:endParaRPr lang="en-IN" dirty="0"/>
          </a:p>
        </p:txBody>
      </p:sp>
      <p:sp>
        <p:nvSpPr>
          <p:cNvPr id="3" name="Title 2"/>
          <p:cNvSpPr>
            <a:spLocks noGrp="1"/>
          </p:cNvSpPr>
          <p:nvPr>
            <p:ph type="title"/>
          </p:nvPr>
        </p:nvSpPr>
        <p:spPr/>
        <p:txBody>
          <a:bodyPr/>
          <a:lstStyle/>
          <a:p>
            <a:r>
              <a:rPr lang="en-US" dirty="0"/>
              <a:t>Convert XML to </a:t>
            </a:r>
            <a:r>
              <a:rPr lang="en-US" dirty="0" smtClean="0"/>
              <a:t>JSON</a:t>
            </a:r>
            <a:endParaRPr lang="en-US" dirty="0"/>
          </a:p>
        </p:txBody>
      </p:sp>
    </p:spTree>
    <p:extLst>
      <p:ext uri="{BB962C8B-B14F-4D97-AF65-F5344CB8AC3E}">
        <p14:creationId xmlns:p14="http://schemas.microsoft.com/office/powerpoint/2010/main" val="37925652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IN" sz="3300" dirty="0"/>
              <a:t>Code applied in Proxy Endpoint </a:t>
            </a:r>
            <a:r>
              <a:rPr lang="en-IN" sz="3300" dirty="0" smtClean="0"/>
              <a:t>Default</a:t>
            </a:r>
          </a:p>
          <a:p>
            <a:pPr marL="0" indent="0">
              <a:buNone/>
            </a:pPr>
            <a:r>
              <a:rPr lang="en-IN" dirty="0" smtClean="0"/>
              <a:t>	</a:t>
            </a:r>
            <a:r>
              <a:rPr lang="en-IN" sz="2200" dirty="0" smtClean="0"/>
              <a:t>&lt;</a:t>
            </a:r>
            <a:r>
              <a:rPr lang="en-IN" sz="2200" dirty="0" err="1" smtClean="0"/>
              <a:t>PreFlow</a:t>
            </a:r>
            <a:r>
              <a:rPr lang="en-IN" sz="2200" dirty="0" smtClean="0"/>
              <a:t> </a:t>
            </a:r>
            <a:r>
              <a:rPr lang="en-IN" sz="2200" dirty="0"/>
              <a:t>name="</a:t>
            </a:r>
            <a:r>
              <a:rPr lang="en-IN" sz="2200" dirty="0" err="1"/>
              <a:t>PreFlow</a:t>
            </a:r>
            <a:r>
              <a:rPr lang="en-IN" sz="2200" dirty="0" smtClean="0"/>
              <a:t>"&gt; &lt;Request</a:t>
            </a:r>
            <a:r>
              <a:rPr lang="en-IN" sz="2200" dirty="0"/>
              <a:t>/&gt;</a:t>
            </a:r>
          </a:p>
          <a:p>
            <a:pPr marL="0" indent="0">
              <a:buNone/>
            </a:pPr>
            <a:r>
              <a:rPr lang="en-IN" sz="2200" dirty="0" smtClean="0"/>
              <a:t>	&lt;</a:t>
            </a:r>
            <a:r>
              <a:rPr lang="en-IN" sz="2200" dirty="0"/>
              <a:t>Response</a:t>
            </a:r>
            <a:r>
              <a:rPr lang="en-IN" sz="2200" dirty="0" smtClean="0"/>
              <a:t>&gt; &lt;</a:t>
            </a:r>
            <a:r>
              <a:rPr lang="en-IN" sz="2200" dirty="0"/>
              <a:t>Step</a:t>
            </a:r>
            <a:r>
              <a:rPr lang="en-IN" sz="2200" dirty="0" smtClean="0"/>
              <a:t>&gt; &lt;</a:t>
            </a:r>
            <a:r>
              <a:rPr lang="en-IN" sz="2200" dirty="0"/>
              <a:t>Name&gt;</a:t>
            </a:r>
            <a:r>
              <a:rPr lang="en-IN" sz="2200" dirty="0" err="1"/>
              <a:t>xmltojson</a:t>
            </a:r>
            <a:r>
              <a:rPr lang="en-IN" sz="2200" dirty="0"/>
              <a:t>&lt;/Name</a:t>
            </a:r>
            <a:r>
              <a:rPr lang="en-IN" sz="2200" dirty="0" smtClean="0"/>
              <a:t>&gt;&lt;/</a:t>
            </a:r>
            <a:r>
              <a:rPr lang="en-IN" sz="2200" dirty="0"/>
              <a:t>Step</a:t>
            </a:r>
            <a:r>
              <a:rPr lang="en-IN" sz="2200" dirty="0" smtClean="0"/>
              <a:t>&gt;&lt;/</a:t>
            </a:r>
            <a:r>
              <a:rPr lang="en-IN" sz="2200" dirty="0"/>
              <a:t>Response&gt;</a:t>
            </a:r>
          </a:p>
          <a:p>
            <a:pPr marL="0" indent="0">
              <a:buNone/>
            </a:pPr>
            <a:r>
              <a:rPr lang="en-IN" sz="2200" dirty="0" smtClean="0"/>
              <a:t>	&lt;/</a:t>
            </a:r>
            <a:r>
              <a:rPr lang="en-IN" sz="2200" dirty="0" err="1"/>
              <a:t>PreFlow</a:t>
            </a:r>
            <a:r>
              <a:rPr lang="en-IN" sz="2200" dirty="0" smtClean="0"/>
              <a:t>&gt;</a:t>
            </a:r>
          </a:p>
          <a:p>
            <a:r>
              <a:rPr lang="en-IN" sz="3300" dirty="0"/>
              <a:t>Output before applying policy :</a:t>
            </a:r>
          </a:p>
          <a:p>
            <a:pPr marL="0" indent="0">
              <a:buNone/>
            </a:pPr>
            <a:r>
              <a:rPr lang="en-IN" dirty="0"/>
              <a:t>	</a:t>
            </a:r>
            <a:r>
              <a:rPr lang="en-IN" sz="2200" dirty="0" smtClean="0"/>
              <a:t>&lt;?</a:t>
            </a:r>
            <a:r>
              <a:rPr lang="en-IN" sz="2200" dirty="0"/>
              <a:t>xml version="1.0" encoding="UTF-8" standalone="yes"?&gt;</a:t>
            </a:r>
          </a:p>
          <a:p>
            <a:pPr marL="0" indent="0">
              <a:buNone/>
            </a:pPr>
            <a:r>
              <a:rPr lang="en-IN" sz="2200" dirty="0" smtClean="0"/>
              <a:t>	&lt;</a:t>
            </a:r>
            <a:r>
              <a:rPr lang="en-IN" sz="2200" dirty="0"/>
              <a:t>users&gt;</a:t>
            </a:r>
          </a:p>
          <a:p>
            <a:pPr marL="0" indent="0">
              <a:buNone/>
            </a:pPr>
            <a:r>
              <a:rPr lang="en-IN" sz="2200" dirty="0" smtClean="0"/>
              <a:t>	&lt;</a:t>
            </a:r>
            <a:r>
              <a:rPr lang="en-IN" sz="2200" dirty="0"/>
              <a:t>user&gt;</a:t>
            </a:r>
          </a:p>
          <a:p>
            <a:pPr marL="0" indent="0">
              <a:buNone/>
            </a:pPr>
            <a:r>
              <a:rPr lang="en-IN" sz="2200" dirty="0" smtClean="0"/>
              <a:t>		&lt;</a:t>
            </a:r>
            <a:r>
              <a:rPr lang="en-IN" sz="2200" dirty="0"/>
              <a:t>address&gt;260 Sheridan Avenue, Suite 320 Palo Alto, CA 94306&lt;/address&gt;</a:t>
            </a:r>
          </a:p>
          <a:p>
            <a:pPr marL="0" indent="0">
              <a:buNone/>
            </a:pPr>
            <a:r>
              <a:rPr lang="en-IN" sz="2200" dirty="0" smtClean="0"/>
              <a:t>		&lt;</a:t>
            </a:r>
            <a:r>
              <a:rPr lang="en-IN" sz="2200" dirty="0"/>
              <a:t>id&gt;48&lt;/id&gt;</a:t>
            </a:r>
          </a:p>
          <a:p>
            <a:pPr marL="0" indent="0">
              <a:buNone/>
            </a:pPr>
            <a:r>
              <a:rPr lang="en-IN" sz="2200" dirty="0" smtClean="0"/>
              <a:t>		&lt;</a:t>
            </a:r>
            <a:r>
              <a:rPr lang="en-IN" sz="2200" dirty="0"/>
              <a:t>name&gt;Roger M&lt;/name&gt;</a:t>
            </a:r>
          </a:p>
          <a:p>
            <a:pPr marL="0" indent="0">
              <a:buNone/>
            </a:pPr>
            <a:r>
              <a:rPr lang="en-IN" sz="2200" dirty="0" smtClean="0"/>
              <a:t>		&lt;</a:t>
            </a:r>
            <a:r>
              <a:rPr lang="en-IN" sz="2200" dirty="0"/>
              <a:t>phone&gt;+1 (408) 343-7300&lt;/phone&gt;</a:t>
            </a:r>
          </a:p>
          <a:p>
            <a:pPr marL="0" indent="0">
              <a:buNone/>
            </a:pPr>
            <a:r>
              <a:rPr lang="en-IN" sz="2200" dirty="0" smtClean="0"/>
              <a:t>		&lt;</a:t>
            </a:r>
            <a:r>
              <a:rPr lang="en-IN" sz="2200" dirty="0"/>
              <a:t>shipping&gt; The Summit, 2nd floor B-</a:t>
            </a:r>
            <a:r>
              <a:rPr lang="en-IN" sz="2200" dirty="0" err="1"/>
              <a:t>Wing,Bangalore</a:t>
            </a:r>
            <a:r>
              <a:rPr lang="en-IN" sz="2200" dirty="0"/>
              <a:t>, India&lt;/shipping&gt;</a:t>
            </a:r>
          </a:p>
          <a:p>
            <a:pPr marL="0" indent="0">
              <a:buNone/>
            </a:pPr>
            <a:r>
              <a:rPr lang="en-IN" sz="2200" dirty="0" smtClean="0"/>
              <a:t>	&lt;/</a:t>
            </a:r>
            <a:r>
              <a:rPr lang="en-IN" sz="2200" dirty="0"/>
              <a:t>user&gt;</a:t>
            </a:r>
          </a:p>
          <a:p>
            <a:pPr marL="0" indent="0">
              <a:buNone/>
            </a:pPr>
            <a:r>
              <a:rPr lang="en-IN" sz="2200" dirty="0" smtClean="0"/>
              <a:t>	………</a:t>
            </a:r>
            <a:endParaRPr lang="en-IN" sz="2200" dirty="0"/>
          </a:p>
          <a:p>
            <a:endParaRPr lang="en-IN" dirty="0" smtClean="0"/>
          </a:p>
          <a:p>
            <a:endParaRPr lang="en-US" dirty="0"/>
          </a:p>
        </p:txBody>
      </p:sp>
      <p:sp>
        <p:nvSpPr>
          <p:cNvPr id="3" name="Title 2"/>
          <p:cNvSpPr>
            <a:spLocks noGrp="1"/>
          </p:cNvSpPr>
          <p:nvPr>
            <p:ph type="title"/>
          </p:nvPr>
        </p:nvSpPr>
        <p:spPr/>
        <p:txBody>
          <a:bodyPr/>
          <a:lstStyle/>
          <a:p>
            <a:r>
              <a:rPr lang="en-US" dirty="0"/>
              <a:t>Convert XML to </a:t>
            </a:r>
            <a:r>
              <a:rPr lang="en-US" dirty="0" smtClean="0"/>
              <a:t>JSON</a:t>
            </a:r>
            <a:endParaRPr lang="en-US" dirty="0"/>
          </a:p>
        </p:txBody>
      </p:sp>
    </p:spTree>
    <p:extLst>
      <p:ext uri="{BB962C8B-B14F-4D97-AF65-F5344CB8AC3E}">
        <p14:creationId xmlns:p14="http://schemas.microsoft.com/office/powerpoint/2010/main" val="1921080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By using APIGEE product We can get the data from ERP. The </a:t>
            </a:r>
            <a:r>
              <a:rPr lang="en-IN" sz="1800" dirty="0" err="1"/>
              <a:t>Apigee</a:t>
            </a:r>
            <a:r>
              <a:rPr lang="en-IN" sz="1800" dirty="0"/>
              <a:t> Platform to expose a standard SAP backend and convert a JSON request into a SOAP SAP back-end request.</a:t>
            </a:r>
          </a:p>
          <a:p>
            <a:r>
              <a:rPr lang="en-IN" sz="1800" dirty="0"/>
              <a:t>APIGEE Product  Provides facilities with no coding and taking advantage of capabilities like XSLT, you can make it possible for mobile apps to consume services from an ERP backend system.</a:t>
            </a:r>
          </a:p>
          <a:p>
            <a:r>
              <a:rPr lang="en-IN" sz="1800" dirty="0"/>
              <a:t>SAP provides a few options for exposure of services </a:t>
            </a:r>
            <a:r>
              <a:rPr lang="en-IN" sz="1800" dirty="0" smtClean="0"/>
              <a:t>including:</a:t>
            </a:r>
          </a:p>
          <a:p>
            <a:pPr lvl="1"/>
            <a:r>
              <a:rPr lang="en-IN" sz="1800" dirty="0" smtClean="0"/>
              <a:t>Using </a:t>
            </a:r>
            <a:r>
              <a:rPr lang="en-IN" sz="1800" dirty="0"/>
              <a:t>a mediated SAP PI/XI integration </a:t>
            </a:r>
            <a:r>
              <a:rPr lang="en-IN" sz="1800" dirty="0" smtClean="0"/>
              <a:t>server</a:t>
            </a:r>
          </a:p>
          <a:p>
            <a:pPr lvl="1"/>
            <a:r>
              <a:rPr lang="en-IN" sz="1800" dirty="0" smtClean="0"/>
              <a:t>Using </a:t>
            </a:r>
            <a:r>
              <a:rPr lang="en-IN" sz="1800" dirty="0"/>
              <a:t>a web service where the web service client accesses APIs that have been exposed</a:t>
            </a:r>
            <a:r>
              <a:rPr lang="en-IN" sz="1800" dirty="0" smtClean="0"/>
              <a:t>.</a:t>
            </a:r>
            <a:endParaRPr lang="en-US" sz="1800" dirty="0"/>
          </a:p>
        </p:txBody>
      </p:sp>
      <p:sp>
        <p:nvSpPr>
          <p:cNvPr id="3" name="Title 2"/>
          <p:cNvSpPr>
            <a:spLocks noGrp="1"/>
          </p:cNvSpPr>
          <p:nvPr>
            <p:ph type="title"/>
          </p:nvPr>
        </p:nvSpPr>
        <p:spPr/>
        <p:txBody>
          <a:bodyPr>
            <a:normAutofit/>
          </a:bodyPr>
          <a:lstStyle/>
          <a:p>
            <a:r>
              <a:rPr lang="en-IN" sz="2000" dirty="0"/>
              <a:t>SAP Access: Enabling Mobile Apps to </a:t>
            </a:r>
            <a:br>
              <a:rPr lang="en-IN" sz="2000" dirty="0"/>
            </a:br>
            <a:r>
              <a:rPr lang="en-IN" sz="2000" dirty="0"/>
              <a:t>Consume Services from an ERP </a:t>
            </a:r>
            <a:r>
              <a:rPr lang="en-IN" sz="2000" dirty="0" smtClean="0"/>
              <a:t>Backend</a:t>
            </a:r>
            <a:endParaRPr lang="en-US" sz="2000" dirty="0"/>
          </a:p>
        </p:txBody>
      </p:sp>
    </p:spTree>
    <p:extLst>
      <p:ext uri="{BB962C8B-B14F-4D97-AF65-F5344CB8AC3E}">
        <p14:creationId xmlns:p14="http://schemas.microsoft.com/office/powerpoint/2010/main" val="42614826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sz="1800" dirty="0"/>
              <a:t>Output after applying </a:t>
            </a:r>
            <a:r>
              <a:rPr lang="en-US" sz="1800" dirty="0" smtClean="0"/>
              <a:t>policy :</a:t>
            </a:r>
          </a:p>
          <a:p>
            <a:pPr marL="225425" lvl="1" indent="0">
              <a:buNone/>
            </a:pPr>
            <a:r>
              <a:rPr lang="en-US" sz="1200" dirty="0" smtClean="0"/>
              <a:t>	{"</a:t>
            </a:r>
            <a:r>
              <a:rPr lang="en-US" sz="1200" dirty="0"/>
              <a:t>users":{"user</a:t>
            </a:r>
            <a:r>
              <a:rPr lang="en-US" sz="1200" dirty="0" smtClean="0"/>
              <a:t>":[</a:t>
            </a:r>
          </a:p>
          <a:p>
            <a:pPr marL="225425" lvl="1" indent="0">
              <a:buNone/>
            </a:pPr>
            <a:r>
              <a:rPr lang="en-US" sz="1200" dirty="0"/>
              <a:t>	</a:t>
            </a:r>
            <a:r>
              <a:rPr lang="en-US" sz="1200" dirty="0" smtClean="0"/>
              <a:t>{"</a:t>
            </a:r>
            <a:r>
              <a:rPr lang="en-US" sz="1200" dirty="0"/>
              <a:t>address":"260 Sheridan Avenue, Suite 320 Palo Alto, CA 94306","id":48,"name":"Roger </a:t>
            </a:r>
            <a:r>
              <a:rPr lang="en-US" sz="1200" dirty="0" smtClean="0"/>
              <a:t>	</a:t>
            </a:r>
            <a:r>
              <a:rPr lang="en-US" sz="1200" dirty="0" err="1" smtClean="0"/>
              <a:t>M</a:t>
            </a:r>
            <a:r>
              <a:rPr lang="en-US" sz="1200" dirty="0" err="1"/>
              <a:t>","phone</a:t>
            </a:r>
            <a:r>
              <a:rPr lang="en-US" sz="1200" dirty="0"/>
              <a:t>":"+1 (408) 343-7300","shipping":" The Summit, 2nd floor B-</a:t>
            </a:r>
            <a:r>
              <a:rPr lang="en-US" sz="1200" dirty="0" err="1"/>
              <a:t>Wing,Bangalore</a:t>
            </a:r>
            <a:r>
              <a:rPr lang="en-US" sz="1200" dirty="0"/>
              <a:t>, India</a:t>
            </a:r>
            <a:r>
              <a:rPr lang="en-US" sz="1200" dirty="0" smtClean="0"/>
              <a:t>"},</a:t>
            </a:r>
          </a:p>
          <a:p>
            <a:pPr marL="225425" lvl="1" indent="0">
              <a:buNone/>
            </a:pPr>
            <a:r>
              <a:rPr lang="en-US" sz="1200" dirty="0"/>
              <a:t>	</a:t>
            </a:r>
            <a:r>
              <a:rPr lang="en-US" sz="1200" dirty="0" smtClean="0"/>
              <a:t>{"</a:t>
            </a:r>
            <a:r>
              <a:rPr lang="en-US" sz="1200" dirty="0"/>
              <a:t>address":"260 Sheridan Avenue, Suite 320 Palo Alto, CA 94306","id":509,"name":"John </a:t>
            </a:r>
            <a:r>
              <a:rPr lang="en-US" sz="1200" dirty="0" err="1"/>
              <a:t>S","phone</a:t>
            </a:r>
            <a:r>
              <a:rPr lang="en-US" sz="1200" dirty="0"/>
              <a:t>":"+1 </a:t>
            </a:r>
            <a:r>
              <a:rPr lang="en-US" sz="1200" dirty="0" smtClean="0"/>
              <a:t>	(</a:t>
            </a:r>
            <a:r>
              <a:rPr lang="en-US" sz="1200" dirty="0"/>
              <a:t>408) 343-7300","shipping":"One Kingdom Street. Fourth Floor Paddington Central London W2 6BD</a:t>
            </a:r>
            <a:r>
              <a:rPr lang="en-US" sz="1200" dirty="0" smtClean="0"/>
              <a:t>"}</a:t>
            </a:r>
          </a:p>
          <a:p>
            <a:pPr marL="225425" lvl="1" indent="0">
              <a:buNone/>
            </a:pPr>
            <a:r>
              <a:rPr lang="en-US" sz="1200" dirty="0"/>
              <a:t>	</a:t>
            </a:r>
            <a:r>
              <a:rPr lang="en-US" sz="1200" dirty="0" smtClean="0"/>
              <a:t> </a:t>
            </a:r>
            <a:r>
              <a:rPr lang="en-US" sz="1200" dirty="0"/>
              <a:t>………</a:t>
            </a:r>
          </a:p>
          <a:p>
            <a:r>
              <a:rPr lang="en-US" sz="1800" dirty="0" smtClean="0"/>
              <a:t>Http Link:</a:t>
            </a:r>
          </a:p>
          <a:p>
            <a:pPr lvl="1"/>
            <a:r>
              <a:rPr lang="en-US" sz="1200" dirty="0" smtClean="0"/>
              <a:t>http</a:t>
            </a:r>
            <a:r>
              <a:rPr lang="en-US" sz="1200" dirty="0"/>
              <a:t>://my_apigee-test.apigee.net/v1/xml_to_json/users </a:t>
            </a:r>
          </a:p>
          <a:p>
            <a:endParaRPr lang="en-US" dirty="0"/>
          </a:p>
        </p:txBody>
      </p:sp>
      <p:sp>
        <p:nvSpPr>
          <p:cNvPr id="3" name="Title 2"/>
          <p:cNvSpPr>
            <a:spLocks noGrp="1"/>
          </p:cNvSpPr>
          <p:nvPr>
            <p:ph type="title"/>
          </p:nvPr>
        </p:nvSpPr>
        <p:spPr/>
        <p:txBody>
          <a:bodyPr/>
          <a:lstStyle/>
          <a:p>
            <a:r>
              <a:rPr lang="en-US" dirty="0"/>
              <a:t>Convert XML to </a:t>
            </a:r>
            <a:r>
              <a:rPr lang="en-US" dirty="0" smtClean="0"/>
              <a:t>JSON</a:t>
            </a:r>
            <a:endParaRPr lang="en-US" dirty="0"/>
          </a:p>
        </p:txBody>
      </p:sp>
    </p:spTree>
    <p:extLst>
      <p:ext uri="{BB962C8B-B14F-4D97-AF65-F5344CB8AC3E}">
        <p14:creationId xmlns:p14="http://schemas.microsoft.com/office/powerpoint/2010/main" val="29241664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Autofit/>
          </a:bodyPr>
          <a:lstStyle/>
          <a:p>
            <a:pPr algn="just"/>
            <a:r>
              <a:rPr lang="en-US" sz="1800" dirty="0">
                <a:latin typeface="+mn-lt"/>
                <a:cs typeface="Times New Roman" panose="02020603050405020304" pitchFamily="18" charset="0"/>
              </a:rPr>
              <a:t>To convert messages from the JavaScript object notation (JSON) format to the extensible markup language (XML) format</a:t>
            </a:r>
            <a:r>
              <a:rPr lang="en-US" sz="1800" dirty="0" smtClean="0">
                <a:latin typeface="+mn-lt"/>
                <a:cs typeface="Times New Roman" panose="02020603050405020304" pitchFamily="18" charset="0"/>
              </a:rPr>
              <a:t>.</a:t>
            </a:r>
            <a:endParaRPr lang="en-US" sz="1800" dirty="0">
              <a:latin typeface="+mn-lt"/>
              <a:cs typeface="Times New Roman" panose="02020603050405020304" pitchFamily="18" charset="0"/>
            </a:endParaRPr>
          </a:p>
          <a:p>
            <a:r>
              <a:rPr lang="en-US" sz="1800" dirty="0">
                <a:latin typeface="+mn-lt"/>
                <a:cs typeface="Times New Roman" panose="02020603050405020304" pitchFamily="18" charset="0"/>
              </a:rPr>
              <a:t>Implementation of Policy:</a:t>
            </a:r>
          </a:p>
          <a:p>
            <a:pPr marL="0" indent="0">
              <a:buNone/>
            </a:pPr>
            <a:r>
              <a:rPr lang="en-US" sz="1400" dirty="0" smtClean="0">
                <a:latin typeface="+mn-lt"/>
                <a:cs typeface="Times New Roman" panose="02020603050405020304" pitchFamily="18" charset="0"/>
              </a:rPr>
              <a:t>	</a:t>
            </a:r>
            <a:r>
              <a:rPr lang="en-US" sz="1200" dirty="0" smtClean="0">
                <a:latin typeface="+mn-lt"/>
                <a:cs typeface="Times New Roman" panose="02020603050405020304" pitchFamily="18" charset="0"/>
              </a:rPr>
              <a:t>&lt;?</a:t>
            </a:r>
            <a:r>
              <a:rPr lang="en-US" sz="1200" dirty="0">
                <a:latin typeface="+mn-lt"/>
                <a:cs typeface="Times New Roman" panose="02020603050405020304" pitchFamily="18" charset="0"/>
              </a:rPr>
              <a:t>xml version="1.0" encoding="UTF-8" standalone="yes</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JSONToXMLasync</a:t>
            </a:r>
            <a:r>
              <a:rPr lang="en-US" sz="1200" dirty="0">
                <a:latin typeface="+mn-lt"/>
                <a:cs typeface="Times New Roman" panose="02020603050405020304" pitchFamily="18" charset="0"/>
              </a:rPr>
              <a:t>="false" </a:t>
            </a:r>
            <a:r>
              <a:rPr lang="en-US" sz="1200" dirty="0" err="1">
                <a:latin typeface="+mn-lt"/>
                <a:cs typeface="Times New Roman" panose="02020603050405020304" pitchFamily="18" charset="0"/>
              </a:rPr>
              <a:t>continueOnError</a:t>
            </a:r>
            <a:r>
              <a:rPr lang="en-US" sz="1200" dirty="0">
                <a:latin typeface="+mn-lt"/>
                <a:cs typeface="Times New Roman" panose="02020603050405020304" pitchFamily="18" charset="0"/>
              </a:rPr>
              <a:t>="false" enabled="true" name="</a:t>
            </a:r>
            <a:r>
              <a:rPr lang="en-US" sz="1200" dirty="0" err="1">
                <a:latin typeface="+mn-lt"/>
                <a:cs typeface="Times New Roman" panose="02020603050405020304" pitchFamily="18" charset="0"/>
              </a:rPr>
              <a:t>jsontoxml</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DisplayName</a:t>
            </a:r>
            <a:r>
              <a:rPr lang="en-US" sz="1200" dirty="0">
                <a:latin typeface="+mn-lt"/>
                <a:cs typeface="Times New Roman" panose="02020603050405020304" pitchFamily="18" charset="0"/>
              </a:rPr>
              <a:t>&gt;JSON to XML 1&lt;/</a:t>
            </a:r>
            <a:r>
              <a:rPr lang="en-US" sz="1200" dirty="0" err="1">
                <a:latin typeface="+mn-lt"/>
                <a:cs typeface="Times New Roman" panose="02020603050405020304" pitchFamily="18" charset="0"/>
              </a:rPr>
              <a:t>DisplayName</a:t>
            </a:r>
            <a:r>
              <a:rPr lang="en-US" sz="1200" dirty="0" smtClean="0">
                <a:latin typeface="+mn-lt"/>
                <a:cs typeface="Times New Roman" panose="02020603050405020304" pitchFamily="18" charset="0"/>
              </a:rPr>
              <a:t>&gt;&lt;</a:t>
            </a:r>
            <a:r>
              <a:rPr lang="en-US" sz="1200" dirty="0" err="1" smtClean="0">
                <a:latin typeface="+mn-lt"/>
                <a:cs typeface="Times New Roman" panose="02020603050405020304" pitchFamily="18" charset="0"/>
              </a:rPr>
              <a:t>FaultRules</a:t>
            </a:r>
            <a:r>
              <a:rPr lang="en-US" sz="1200" dirty="0" smtClean="0">
                <a:latin typeface="+mn-lt"/>
                <a:cs typeface="Times New Roman" panose="02020603050405020304" pitchFamily="18" charset="0"/>
              </a:rPr>
              <a:t>/&gt; 	&lt;</a:t>
            </a:r>
            <a:r>
              <a:rPr lang="en-US" sz="1200" dirty="0">
                <a:latin typeface="+mn-lt"/>
                <a:cs typeface="Times New Roman" panose="02020603050405020304" pitchFamily="18" charset="0"/>
              </a:rPr>
              <a:t>Properties</a:t>
            </a:r>
            <a:r>
              <a:rPr lang="en-US" sz="1200" dirty="0" smtClean="0">
                <a:latin typeface="+mn-lt"/>
                <a:cs typeface="Times New Roman" panose="02020603050405020304" pitchFamily="18" charset="0"/>
              </a:rPr>
              <a:t>/&gt;&lt;</a:t>
            </a:r>
            <a:r>
              <a:rPr lang="en-US" sz="1200" dirty="0">
                <a:latin typeface="+mn-lt"/>
                <a:cs typeface="Times New Roman" panose="02020603050405020304" pitchFamily="18" charset="0"/>
              </a:rPr>
              <a:t>Options&gt;&lt;</a:t>
            </a:r>
            <a:r>
              <a:rPr lang="en-US" sz="1200" dirty="0" err="1">
                <a:latin typeface="+mn-lt"/>
                <a:cs typeface="Times New Roman" panose="02020603050405020304" pitchFamily="18" charset="0"/>
              </a:rPr>
              <a:t>NullValue</a:t>
            </a:r>
            <a:r>
              <a:rPr lang="en-US" sz="1200" dirty="0">
                <a:latin typeface="+mn-lt"/>
                <a:cs typeface="Times New Roman" panose="02020603050405020304" pitchFamily="18" charset="0"/>
              </a:rPr>
              <a:t>&gt;NULL&lt;/</a:t>
            </a:r>
            <a:r>
              <a:rPr lang="en-US" sz="1200" dirty="0" err="1">
                <a:latin typeface="+mn-lt"/>
                <a:cs typeface="Times New Roman" panose="02020603050405020304" pitchFamily="18" charset="0"/>
              </a:rPr>
              <a:t>NullValue</a:t>
            </a:r>
            <a:r>
              <a:rPr lang="en-US" sz="1200" dirty="0" smtClean="0">
                <a:latin typeface="+mn-lt"/>
                <a:cs typeface="Times New Roman" panose="02020603050405020304" pitchFamily="18" charset="0"/>
              </a:rPr>
              <a:t>&gt; 	&lt;</a:t>
            </a:r>
            <a:r>
              <a:rPr lang="en-US" sz="1200" dirty="0" err="1" smtClean="0">
                <a:latin typeface="+mn-lt"/>
                <a:cs typeface="Times New Roman" panose="02020603050405020304" pitchFamily="18" charset="0"/>
              </a:rPr>
              <a:t>NamespaceBlockName</a:t>
            </a:r>
            <a:r>
              <a:rPr lang="en-US" sz="1200" dirty="0">
                <a:latin typeface="+mn-lt"/>
                <a:cs typeface="Times New Roman" panose="02020603050405020304" pitchFamily="18" charset="0"/>
              </a:rPr>
              <a:t>&gt;#namespaces&lt;/</a:t>
            </a:r>
            <a:r>
              <a:rPr lang="en-US" sz="1200" dirty="0" err="1">
                <a:latin typeface="+mn-lt"/>
                <a:cs typeface="Times New Roman" panose="02020603050405020304" pitchFamily="18" charset="0"/>
              </a:rPr>
              <a:t>NamespaceBlockName</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DefaultNamespaceNodeName</a:t>
            </a:r>
            <a:r>
              <a:rPr lang="en-US" sz="1200" dirty="0">
                <a:latin typeface="+mn-lt"/>
                <a:cs typeface="Times New Roman" panose="02020603050405020304" pitchFamily="18" charset="0"/>
              </a:rPr>
              <a:t>&gt;$default&lt;/</a:t>
            </a:r>
            <a:r>
              <a:rPr lang="en-US" sz="1200" dirty="0" err="1">
                <a:latin typeface="+mn-lt"/>
                <a:cs typeface="Times New Roman" panose="02020603050405020304" pitchFamily="18" charset="0"/>
              </a:rPr>
              <a:t>DefaultNamespaceNodeName</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NamespaceSeparator</a:t>
            </a:r>
            <a:r>
              <a:rPr lang="en-US" sz="1200" dirty="0">
                <a:latin typeface="+mn-lt"/>
                <a:cs typeface="Times New Roman" panose="02020603050405020304" pitchFamily="18" charset="0"/>
              </a:rPr>
              <a:t>&gt;:&lt;/</a:t>
            </a:r>
            <a:r>
              <a:rPr lang="en-US" sz="1200" dirty="0" err="1">
                <a:latin typeface="+mn-lt"/>
                <a:cs typeface="Times New Roman" panose="02020603050405020304" pitchFamily="18" charset="0"/>
              </a:rPr>
              <a:t>NamespaceSeparator</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TextNodeName</a:t>
            </a:r>
            <a:r>
              <a:rPr lang="en-US" sz="1200" dirty="0">
                <a:latin typeface="+mn-lt"/>
                <a:cs typeface="Times New Roman" panose="02020603050405020304" pitchFamily="18" charset="0"/>
              </a:rPr>
              <a:t>&gt;#text&lt;/</a:t>
            </a:r>
            <a:r>
              <a:rPr lang="en-US" sz="1200" dirty="0" err="1">
                <a:latin typeface="+mn-lt"/>
                <a:cs typeface="Times New Roman" panose="02020603050405020304" pitchFamily="18" charset="0"/>
              </a:rPr>
              <a:t>TextNodeName</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AttributeBlockName</a:t>
            </a:r>
            <a:r>
              <a:rPr lang="en-US" sz="1200" dirty="0">
                <a:latin typeface="+mn-lt"/>
                <a:cs typeface="Times New Roman" panose="02020603050405020304" pitchFamily="18" charset="0"/>
              </a:rPr>
              <a:t>&gt;#</a:t>
            </a:r>
            <a:r>
              <a:rPr lang="en-US" sz="1200" dirty="0" err="1">
                <a:latin typeface="+mn-lt"/>
                <a:cs typeface="Times New Roman" panose="02020603050405020304" pitchFamily="18" charset="0"/>
              </a:rPr>
              <a:t>attrs</a:t>
            </a:r>
            <a:r>
              <a:rPr lang="en-US" sz="1200" dirty="0">
                <a:latin typeface="+mn-lt"/>
                <a:cs typeface="Times New Roman" panose="02020603050405020304" pitchFamily="18" charset="0"/>
              </a:rPr>
              <a:t>&lt;/</a:t>
            </a:r>
            <a:r>
              <a:rPr lang="en-US" sz="1200" dirty="0" err="1">
                <a:latin typeface="+mn-lt"/>
                <a:cs typeface="Times New Roman" panose="02020603050405020304" pitchFamily="18" charset="0"/>
              </a:rPr>
              <a:t>AttributeBlockName</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AttributePrefix</a:t>
            </a:r>
            <a:r>
              <a:rPr lang="en-US" sz="1200" dirty="0">
                <a:latin typeface="+mn-lt"/>
                <a:cs typeface="Times New Roman" panose="02020603050405020304" pitchFamily="18" charset="0"/>
              </a:rPr>
              <a:t>&gt;@&lt;/</a:t>
            </a:r>
            <a:r>
              <a:rPr lang="en-US" sz="1200" dirty="0" err="1">
                <a:latin typeface="+mn-lt"/>
                <a:cs typeface="Times New Roman" panose="02020603050405020304" pitchFamily="18" charset="0"/>
              </a:rPr>
              <a:t>AttributePrefix</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InvalidCharsReplacement</a:t>
            </a:r>
            <a:r>
              <a:rPr lang="en-US" sz="1200" dirty="0">
                <a:latin typeface="+mn-lt"/>
                <a:cs typeface="Times New Roman" panose="02020603050405020304" pitchFamily="18" charset="0"/>
              </a:rPr>
              <a:t>&gt;_&lt;/</a:t>
            </a:r>
            <a:r>
              <a:rPr lang="en-US" sz="1200" dirty="0" err="1">
                <a:latin typeface="+mn-lt"/>
                <a:cs typeface="Times New Roman" panose="02020603050405020304" pitchFamily="18" charset="0"/>
              </a:rPr>
              <a:t>InvalidCharsReplacement</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ObjectRootElementName</a:t>
            </a:r>
            <a:r>
              <a:rPr lang="en-US" sz="1200" dirty="0">
                <a:latin typeface="+mn-lt"/>
                <a:cs typeface="Times New Roman" panose="02020603050405020304" pitchFamily="18" charset="0"/>
              </a:rPr>
              <a:t>&gt;Root&lt;/</a:t>
            </a:r>
            <a:r>
              <a:rPr lang="en-US" sz="1200" dirty="0" err="1">
                <a:latin typeface="+mn-lt"/>
                <a:cs typeface="Times New Roman" panose="02020603050405020304" pitchFamily="18" charset="0"/>
              </a:rPr>
              <a:t>ObjectRootElementName</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ArrayRootElementName</a:t>
            </a:r>
            <a:r>
              <a:rPr lang="en-US" sz="1200" dirty="0">
                <a:latin typeface="+mn-lt"/>
                <a:cs typeface="Times New Roman" panose="02020603050405020304" pitchFamily="18" charset="0"/>
              </a:rPr>
              <a:t>&gt;Array&lt;/</a:t>
            </a:r>
            <a:r>
              <a:rPr lang="en-US" sz="1200" dirty="0" err="1">
                <a:latin typeface="+mn-lt"/>
                <a:cs typeface="Times New Roman" panose="02020603050405020304" pitchFamily="18" charset="0"/>
              </a:rPr>
              <a:t>ArrayRootElementName</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ArrayItemElementName</a:t>
            </a:r>
            <a:r>
              <a:rPr lang="en-US" sz="1200" dirty="0">
                <a:latin typeface="+mn-lt"/>
                <a:cs typeface="Times New Roman" panose="02020603050405020304" pitchFamily="18" charset="0"/>
              </a:rPr>
              <a:t>&gt;Item&lt;/</a:t>
            </a:r>
            <a:r>
              <a:rPr lang="en-US" sz="1200" dirty="0" err="1">
                <a:latin typeface="+mn-lt"/>
                <a:cs typeface="Times New Roman" panose="02020603050405020304" pitchFamily="18" charset="0"/>
              </a:rPr>
              <a:t>ArrayItemElementName</a:t>
            </a:r>
            <a:r>
              <a:rPr lang="en-US" sz="1200" dirty="0" smtClean="0">
                <a:latin typeface="+mn-lt"/>
                <a:cs typeface="Times New Roman" panose="02020603050405020304" pitchFamily="18" charset="0"/>
              </a:rPr>
              <a:t>&gt;			                  	&lt;/</a:t>
            </a:r>
            <a:r>
              <a:rPr lang="en-US" sz="1200" dirty="0">
                <a:latin typeface="+mn-lt"/>
                <a:cs typeface="Times New Roman" panose="02020603050405020304" pitchFamily="18" charset="0"/>
              </a:rPr>
              <a:t>Options</a:t>
            </a:r>
            <a:r>
              <a:rPr lang="en-US" sz="1200" dirty="0" smtClean="0">
                <a:latin typeface="+mn-lt"/>
                <a:cs typeface="Times New Roman" panose="02020603050405020304" pitchFamily="18" charset="0"/>
              </a:rPr>
              <a:t>&gt;					          	&lt;</a:t>
            </a:r>
            <a:r>
              <a:rPr lang="en-US" sz="1200" dirty="0" err="1">
                <a:latin typeface="+mn-lt"/>
                <a:cs typeface="Times New Roman" panose="02020603050405020304" pitchFamily="18" charset="0"/>
              </a:rPr>
              <a:t>OutputVariable</a:t>
            </a:r>
            <a:r>
              <a:rPr lang="en-US" sz="1200" dirty="0">
                <a:latin typeface="+mn-lt"/>
                <a:cs typeface="Times New Roman" panose="02020603050405020304" pitchFamily="18" charset="0"/>
              </a:rPr>
              <a:t>&gt;response&lt;/</a:t>
            </a:r>
            <a:r>
              <a:rPr lang="en-US" sz="1200" dirty="0" err="1">
                <a:latin typeface="+mn-lt"/>
                <a:cs typeface="Times New Roman" panose="02020603050405020304" pitchFamily="18" charset="0"/>
              </a:rPr>
              <a:t>OutputVariable</a:t>
            </a:r>
            <a:r>
              <a:rPr lang="en-US" sz="1200" dirty="0" smtClean="0">
                <a:latin typeface="+mn-lt"/>
                <a:cs typeface="Times New Roman" panose="02020603050405020304" pitchFamily="18" charset="0"/>
              </a:rPr>
              <a:t>&gt; &lt;Source&gt;response</a:t>
            </a:r>
            <a:r>
              <a:rPr lang="en-US" sz="1200" dirty="0">
                <a:latin typeface="+mn-lt"/>
                <a:cs typeface="Times New Roman" panose="02020603050405020304" pitchFamily="18" charset="0"/>
              </a:rPr>
              <a:t>&lt;/Source</a:t>
            </a:r>
            <a:r>
              <a:rPr lang="en-US" sz="1200" dirty="0" smtClean="0">
                <a:latin typeface="+mn-lt"/>
                <a:cs typeface="Times New Roman" panose="02020603050405020304" pitchFamily="18" charset="0"/>
              </a:rPr>
              <a:t>&gt;&lt;/</a:t>
            </a:r>
            <a:r>
              <a:rPr lang="en-US" sz="1200" dirty="0" err="1">
                <a:latin typeface="+mn-lt"/>
                <a:cs typeface="Times New Roman" panose="02020603050405020304" pitchFamily="18" charset="0"/>
              </a:rPr>
              <a:t>JSONToXML</a:t>
            </a:r>
            <a:r>
              <a:rPr lang="en-US" sz="1200" dirty="0" smtClean="0">
                <a:latin typeface="+mn-lt"/>
                <a:cs typeface="Times New Roman" panose="02020603050405020304" pitchFamily="18" charset="0"/>
              </a:rPr>
              <a:t>&gt;</a:t>
            </a:r>
            <a:endParaRPr lang="en-US" sz="1200" dirty="0">
              <a:latin typeface="+mn-lt"/>
              <a:cs typeface="Times New Roman" panose="02020603050405020304" pitchFamily="18" charset="0"/>
            </a:endParaRPr>
          </a:p>
        </p:txBody>
      </p:sp>
      <p:sp>
        <p:nvSpPr>
          <p:cNvPr id="3" name="Title 2"/>
          <p:cNvSpPr>
            <a:spLocks noGrp="1"/>
          </p:cNvSpPr>
          <p:nvPr>
            <p:ph type="title"/>
          </p:nvPr>
        </p:nvSpPr>
        <p:spPr/>
        <p:txBody>
          <a:bodyPr/>
          <a:lstStyle/>
          <a:p>
            <a:r>
              <a:rPr lang="en-US" dirty="0"/>
              <a:t>Convert JSON to XML</a:t>
            </a:r>
          </a:p>
        </p:txBody>
      </p:sp>
    </p:spTree>
    <p:extLst>
      <p:ext uri="{BB962C8B-B14F-4D97-AF65-F5344CB8AC3E}">
        <p14:creationId xmlns:p14="http://schemas.microsoft.com/office/powerpoint/2010/main" val="15654375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Code applied in Proxy Endpoint Default</a:t>
            </a:r>
          </a:p>
          <a:p>
            <a:pPr marL="0" indent="0">
              <a:buNone/>
            </a:pPr>
            <a:r>
              <a:rPr lang="en-IN" dirty="0"/>
              <a:t>	</a:t>
            </a:r>
            <a:r>
              <a:rPr lang="en-IN" sz="1400" dirty="0" smtClean="0"/>
              <a:t>&lt;</a:t>
            </a:r>
            <a:r>
              <a:rPr lang="en-IN" sz="1200" dirty="0" err="1"/>
              <a:t>PreFlow</a:t>
            </a:r>
            <a:r>
              <a:rPr lang="en-IN" sz="1200" dirty="0"/>
              <a:t> name="</a:t>
            </a:r>
            <a:r>
              <a:rPr lang="en-IN" sz="1200" dirty="0" err="1"/>
              <a:t>PreFlow</a:t>
            </a:r>
            <a:r>
              <a:rPr lang="en-IN" sz="1200" dirty="0"/>
              <a:t>"&gt;</a:t>
            </a:r>
          </a:p>
          <a:p>
            <a:pPr marL="0" indent="0">
              <a:buNone/>
            </a:pPr>
            <a:r>
              <a:rPr lang="en-IN" sz="1200" dirty="0" smtClean="0"/>
              <a:t>	&lt;</a:t>
            </a:r>
            <a:r>
              <a:rPr lang="en-IN" sz="1200" dirty="0"/>
              <a:t>Request/&gt;</a:t>
            </a:r>
          </a:p>
          <a:p>
            <a:pPr marL="0" indent="0">
              <a:buNone/>
            </a:pPr>
            <a:r>
              <a:rPr lang="en-IN" sz="1200" dirty="0" smtClean="0"/>
              <a:t>	&lt;</a:t>
            </a:r>
            <a:r>
              <a:rPr lang="en-IN" sz="1200" dirty="0"/>
              <a:t>Response&gt;</a:t>
            </a:r>
          </a:p>
          <a:p>
            <a:pPr marL="0" indent="0">
              <a:buNone/>
            </a:pPr>
            <a:r>
              <a:rPr lang="en-IN" sz="1200" dirty="0" smtClean="0"/>
              <a:t>	</a:t>
            </a:r>
            <a:r>
              <a:rPr lang="en-IN" sz="1200" dirty="0"/>
              <a:t>	&lt;Step</a:t>
            </a:r>
            <a:r>
              <a:rPr lang="en-IN" sz="1200" dirty="0" smtClean="0"/>
              <a:t>&gt;&lt;</a:t>
            </a:r>
            <a:r>
              <a:rPr lang="en-IN" sz="1200" dirty="0"/>
              <a:t>Name&gt;</a:t>
            </a:r>
            <a:r>
              <a:rPr lang="en-IN" sz="1200" dirty="0" err="1"/>
              <a:t>jsontoxml</a:t>
            </a:r>
            <a:r>
              <a:rPr lang="en-IN" sz="1200" dirty="0"/>
              <a:t>&lt;/Name</a:t>
            </a:r>
            <a:r>
              <a:rPr lang="en-IN" sz="1200" dirty="0" smtClean="0"/>
              <a:t>&gt;&lt;/</a:t>
            </a:r>
            <a:r>
              <a:rPr lang="en-IN" sz="1200" dirty="0"/>
              <a:t>Step&gt;</a:t>
            </a:r>
          </a:p>
          <a:p>
            <a:pPr marL="0" indent="0">
              <a:buNone/>
            </a:pPr>
            <a:r>
              <a:rPr lang="en-IN" sz="1200" dirty="0" smtClean="0"/>
              <a:t>	&lt;/</a:t>
            </a:r>
            <a:r>
              <a:rPr lang="en-IN" sz="1200" dirty="0"/>
              <a:t>Response&gt;</a:t>
            </a:r>
          </a:p>
          <a:p>
            <a:pPr marL="0" indent="0">
              <a:buNone/>
            </a:pPr>
            <a:r>
              <a:rPr lang="en-IN" sz="1200" dirty="0" smtClean="0"/>
              <a:t>	&lt;/</a:t>
            </a:r>
            <a:r>
              <a:rPr lang="en-IN" sz="1200" dirty="0" err="1"/>
              <a:t>PreFlow</a:t>
            </a:r>
            <a:r>
              <a:rPr lang="en-IN" sz="1200" dirty="0" smtClean="0"/>
              <a:t>&gt;</a:t>
            </a:r>
          </a:p>
          <a:p>
            <a:r>
              <a:rPr lang="en-IN" sz="1800" dirty="0"/>
              <a:t>Output before applying policy :</a:t>
            </a:r>
          </a:p>
          <a:p>
            <a:pPr marL="225425" lvl="1" indent="0">
              <a:buNone/>
            </a:pPr>
            <a:r>
              <a:rPr lang="en-IN" sz="1200" dirty="0" smtClean="0"/>
              <a:t>	{"</a:t>
            </a:r>
            <a:r>
              <a:rPr lang="en-IN" sz="1200" dirty="0"/>
              <a:t>users":{"user</a:t>
            </a:r>
            <a:r>
              <a:rPr lang="en-IN" sz="1200" dirty="0" smtClean="0"/>
              <a:t>":[</a:t>
            </a:r>
          </a:p>
          <a:p>
            <a:pPr marL="225425" lvl="1" indent="0">
              <a:buNone/>
            </a:pPr>
            <a:r>
              <a:rPr lang="en-IN" sz="1200" dirty="0"/>
              <a:t>	</a:t>
            </a:r>
            <a:r>
              <a:rPr lang="en-IN" sz="1200" dirty="0" smtClean="0"/>
              <a:t>	{"</a:t>
            </a:r>
            <a:r>
              <a:rPr lang="en-IN" sz="1200" dirty="0"/>
              <a:t>address":"260 Sheridan Avenue, Suite 320 Palo Alto, CA 94306","id":48,"name":"Roger </a:t>
            </a:r>
            <a:r>
              <a:rPr lang="en-IN" sz="1200" dirty="0" smtClean="0"/>
              <a:t>		</a:t>
            </a:r>
            <a:r>
              <a:rPr lang="en-IN" sz="1200" dirty="0" err="1" smtClean="0"/>
              <a:t>M</a:t>
            </a:r>
            <a:r>
              <a:rPr lang="en-IN" sz="1200" dirty="0" err="1"/>
              <a:t>","phone</a:t>
            </a:r>
            <a:r>
              <a:rPr lang="en-IN" sz="1200" dirty="0"/>
              <a:t>":"+1 (408) 343-7300","shipping":" The Summit, 2nd floor B-</a:t>
            </a:r>
            <a:r>
              <a:rPr lang="en-IN" sz="1200" dirty="0" err="1"/>
              <a:t>Wing,Bangalore</a:t>
            </a:r>
            <a:r>
              <a:rPr lang="en-IN" sz="1200" dirty="0"/>
              <a:t>, </a:t>
            </a:r>
            <a:r>
              <a:rPr lang="en-IN" sz="1200" dirty="0" smtClean="0"/>
              <a:t>		India"},</a:t>
            </a:r>
          </a:p>
          <a:p>
            <a:pPr marL="225425" lvl="1" indent="0">
              <a:buNone/>
            </a:pPr>
            <a:r>
              <a:rPr lang="en-IN" sz="1200" dirty="0"/>
              <a:t>	</a:t>
            </a:r>
            <a:r>
              <a:rPr lang="en-IN" sz="1200" dirty="0" smtClean="0"/>
              <a:t>	{"</a:t>
            </a:r>
            <a:r>
              <a:rPr lang="en-IN" sz="1200" dirty="0"/>
              <a:t>address":"260 Sheridan Avenue, Suite 320 Palo Alto, CA 94306","id":509,"name":"John </a:t>
            </a:r>
            <a:r>
              <a:rPr lang="en-IN" sz="1200" dirty="0" smtClean="0"/>
              <a:t>		</a:t>
            </a:r>
            <a:r>
              <a:rPr lang="en-IN" sz="1200" dirty="0" err="1" smtClean="0"/>
              <a:t>S</a:t>
            </a:r>
            <a:r>
              <a:rPr lang="en-IN" sz="1200" dirty="0" err="1"/>
              <a:t>","phone</a:t>
            </a:r>
            <a:r>
              <a:rPr lang="en-IN" sz="1200" dirty="0"/>
              <a:t>":"+1 (408) 343-7300","shipping":"One Kingdom Street. Fourth Floor Paddington </a:t>
            </a:r>
            <a:r>
              <a:rPr lang="en-IN" sz="1200" dirty="0" smtClean="0"/>
              <a:t>		Central </a:t>
            </a:r>
            <a:r>
              <a:rPr lang="en-IN" sz="1200" dirty="0" err="1" smtClean="0"/>
              <a:t>LondonW</a:t>
            </a:r>
            <a:r>
              <a:rPr lang="en-IN" sz="1200" dirty="0" smtClean="0"/>
              <a:t> 2 </a:t>
            </a:r>
            <a:r>
              <a:rPr lang="en-IN" sz="1200" dirty="0"/>
              <a:t>6BD"} ………</a:t>
            </a:r>
          </a:p>
          <a:p>
            <a:endParaRPr lang="en-IN" dirty="0" smtClean="0"/>
          </a:p>
          <a:p>
            <a:endParaRPr lang="en-US" dirty="0"/>
          </a:p>
        </p:txBody>
      </p:sp>
      <p:sp>
        <p:nvSpPr>
          <p:cNvPr id="3" name="Title 2"/>
          <p:cNvSpPr>
            <a:spLocks noGrp="1"/>
          </p:cNvSpPr>
          <p:nvPr>
            <p:ph type="title"/>
          </p:nvPr>
        </p:nvSpPr>
        <p:spPr/>
        <p:txBody>
          <a:bodyPr/>
          <a:lstStyle/>
          <a:p>
            <a:r>
              <a:rPr lang="en-US" dirty="0"/>
              <a:t>Convert JSON to XML</a:t>
            </a:r>
          </a:p>
        </p:txBody>
      </p:sp>
    </p:spTree>
    <p:extLst>
      <p:ext uri="{BB962C8B-B14F-4D97-AF65-F5344CB8AC3E}">
        <p14:creationId xmlns:p14="http://schemas.microsoft.com/office/powerpoint/2010/main" val="25396912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sz="1800" dirty="0"/>
              <a:t>Output after applying policy </a:t>
            </a:r>
            <a:r>
              <a:rPr lang="en-US" sz="2000" dirty="0"/>
              <a:t>:</a:t>
            </a:r>
          </a:p>
          <a:p>
            <a:pPr marL="0" indent="0">
              <a:buNone/>
            </a:pPr>
            <a:r>
              <a:rPr lang="en-US" dirty="0" smtClean="0"/>
              <a:t>	</a:t>
            </a:r>
            <a:r>
              <a:rPr lang="en-US" sz="1200" dirty="0" smtClean="0"/>
              <a:t>&lt;?</a:t>
            </a:r>
            <a:r>
              <a:rPr lang="en-US" sz="1200" dirty="0"/>
              <a:t>xml version="1.0" encoding="UTF-8" standalone="yes"?&gt;</a:t>
            </a:r>
          </a:p>
          <a:p>
            <a:pPr marL="0" indent="0">
              <a:buNone/>
            </a:pPr>
            <a:r>
              <a:rPr lang="en-US" sz="1200" dirty="0" smtClean="0"/>
              <a:t>	&lt;</a:t>
            </a:r>
            <a:r>
              <a:rPr lang="en-US" sz="1200" dirty="0"/>
              <a:t>users</a:t>
            </a:r>
            <a:r>
              <a:rPr lang="en-US" sz="1200" dirty="0" smtClean="0"/>
              <a:t>&gt; &lt;</a:t>
            </a:r>
            <a:r>
              <a:rPr lang="en-US" sz="1200" dirty="0"/>
              <a:t>user&gt;</a:t>
            </a:r>
          </a:p>
          <a:p>
            <a:pPr marL="0" indent="0">
              <a:buNone/>
            </a:pPr>
            <a:r>
              <a:rPr lang="en-US" sz="1200" dirty="0" smtClean="0"/>
              <a:t>	&lt;</a:t>
            </a:r>
            <a:r>
              <a:rPr lang="en-US" sz="1200" dirty="0"/>
              <a:t>address&gt;260 Sheridan Avenue, Suite 320 Palo Alto, CA </a:t>
            </a:r>
            <a:r>
              <a:rPr lang="en-US" sz="1200" dirty="0" smtClean="0"/>
              <a:t>	94306</a:t>
            </a:r>
            <a:r>
              <a:rPr lang="en-US" sz="1200" dirty="0"/>
              <a:t>&lt;/address&gt;</a:t>
            </a:r>
          </a:p>
          <a:p>
            <a:pPr marL="0" indent="0">
              <a:buNone/>
            </a:pPr>
            <a:r>
              <a:rPr lang="en-US" sz="1200" dirty="0" smtClean="0"/>
              <a:t>	&lt;</a:t>
            </a:r>
            <a:r>
              <a:rPr lang="en-US" sz="1200" dirty="0"/>
              <a:t>id&gt;48&lt;/id&gt;</a:t>
            </a:r>
          </a:p>
          <a:p>
            <a:pPr marL="0" indent="0">
              <a:buNone/>
            </a:pPr>
            <a:r>
              <a:rPr lang="en-US" sz="1200" dirty="0" smtClean="0"/>
              <a:t>	&lt;</a:t>
            </a:r>
            <a:r>
              <a:rPr lang="en-US" sz="1200" dirty="0"/>
              <a:t>name&gt;Roger M&lt;/name&gt;</a:t>
            </a:r>
          </a:p>
          <a:p>
            <a:pPr marL="0" indent="0">
              <a:buNone/>
            </a:pPr>
            <a:r>
              <a:rPr lang="en-US" sz="1200" dirty="0" smtClean="0"/>
              <a:t>	&lt;</a:t>
            </a:r>
            <a:r>
              <a:rPr lang="en-US" sz="1200" dirty="0"/>
              <a:t>phone&gt;+1 (408) 343-7300&lt;/phone&gt;</a:t>
            </a:r>
          </a:p>
          <a:p>
            <a:pPr marL="0" indent="0">
              <a:buNone/>
            </a:pPr>
            <a:r>
              <a:rPr lang="en-US" sz="1200" dirty="0" smtClean="0"/>
              <a:t>	&lt;</a:t>
            </a:r>
            <a:r>
              <a:rPr lang="en-US" sz="1200" dirty="0"/>
              <a:t>shipping&gt; The Summit, 2nd floor B-</a:t>
            </a:r>
            <a:r>
              <a:rPr lang="en-US" sz="1200" dirty="0" err="1"/>
              <a:t>Wing,Bangalore</a:t>
            </a:r>
            <a:r>
              <a:rPr lang="en-US" sz="1200" dirty="0"/>
              <a:t>, </a:t>
            </a:r>
            <a:r>
              <a:rPr lang="en-US" sz="1200" dirty="0" smtClean="0"/>
              <a:t>India 	&lt;/</a:t>
            </a:r>
            <a:r>
              <a:rPr lang="en-US" sz="1200" dirty="0"/>
              <a:t>shipping&gt;</a:t>
            </a:r>
          </a:p>
          <a:p>
            <a:pPr marL="0" indent="0">
              <a:buNone/>
            </a:pPr>
            <a:r>
              <a:rPr lang="en-US" sz="1200" dirty="0" smtClean="0"/>
              <a:t>	&lt;/</a:t>
            </a:r>
            <a:r>
              <a:rPr lang="en-US" sz="1200" dirty="0"/>
              <a:t>user&gt; …………</a:t>
            </a:r>
            <a:endParaRPr lang="en-US" dirty="0"/>
          </a:p>
          <a:p>
            <a:r>
              <a:rPr lang="en-US" sz="1400" dirty="0"/>
              <a:t>Http Link:</a:t>
            </a:r>
          </a:p>
          <a:p>
            <a:pPr lvl="1"/>
            <a:r>
              <a:rPr lang="en-US" sz="1200" dirty="0"/>
              <a:t>http://my_apigee-test.apigee.net/v1/xml_to_json/users </a:t>
            </a:r>
          </a:p>
          <a:p>
            <a:endParaRPr lang="en-US" dirty="0"/>
          </a:p>
        </p:txBody>
      </p:sp>
      <p:sp>
        <p:nvSpPr>
          <p:cNvPr id="3" name="Title 2"/>
          <p:cNvSpPr>
            <a:spLocks noGrp="1"/>
          </p:cNvSpPr>
          <p:nvPr>
            <p:ph type="title"/>
          </p:nvPr>
        </p:nvSpPr>
        <p:spPr/>
        <p:txBody>
          <a:bodyPr/>
          <a:lstStyle/>
          <a:p>
            <a:r>
              <a:rPr lang="en-US" dirty="0"/>
              <a:t>Convert JSON to XML</a:t>
            </a:r>
          </a:p>
        </p:txBody>
      </p:sp>
    </p:spTree>
    <p:extLst>
      <p:ext uri="{BB962C8B-B14F-4D97-AF65-F5344CB8AC3E}">
        <p14:creationId xmlns:p14="http://schemas.microsoft.com/office/powerpoint/2010/main" val="478686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 XML style sheet language transformations (XSLT) is a language for converting documents from one XML format to another XML format. It is often used to integrate applications that support XML. </a:t>
            </a:r>
          </a:p>
          <a:p>
            <a:endParaRPr lang="en-IN" sz="2000" dirty="0"/>
          </a:p>
          <a:p>
            <a:r>
              <a:rPr lang="en-IN" sz="1800" dirty="0"/>
              <a:t>The XSL policy requires two </a:t>
            </a:r>
            <a:r>
              <a:rPr lang="en-IN" sz="1800" dirty="0" smtClean="0"/>
              <a:t>inputs.</a:t>
            </a:r>
          </a:p>
          <a:p>
            <a:pPr lvl="1"/>
            <a:r>
              <a:rPr lang="en-IN" sz="1800" dirty="0" smtClean="0"/>
              <a:t>The </a:t>
            </a:r>
            <a:r>
              <a:rPr lang="en-IN" sz="1800" dirty="0"/>
              <a:t>name of an XSLT </a:t>
            </a:r>
            <a:r>
              <a:rPr lang="en-IN" sz="1800" dirty="0" err="1"/>
              <a:t>stylesheet</a:t>
            </a:r>
            <a:r>
              <a:rPr lang="en-IN" sz="1800" dirty="0"/>
              <a:t>, which contains a set of transformation rules) stored in the API proxy under /resources/</a:t>
            </a:r>
            <a:r>
              <a:rPr lang="en-IN" sz="1800" dirty="0" err="1"/>
              <a:t>xsl</a:t>
            </a:r>
            <a:r>
              <a:rPr lang="en-IN" sz="1800" dirty="0"/>
              <a:t>. </a:t>
            </a:r>
          </a:p>
          <a:p>
            <a:pPr lvl="1"/>
            <a:r>
              <a:rPr lang="en-IN" sz="1800" dirty="0" smtClean="0"/>
              <a:t>The </a:t>
            </a:r>
            <a:r>
              <a:rPr lang="en-IN" sz="1800" dirty="0"/>
              <a:t>source of the XML to be transformed</a:t>
            </a:r>
            <a:r>
              <a:rPr lang="en-IN" sz="1800" dirty="0" smtClean="0"/>
              <a:t>.</a:t>
            </a:r>
            <a:endParaRPr lang="en-US" sz="1800" dirty="0"/>
          </a:p>
        </p:txBody>
      </p:sp>
      <p:sp>
        <p:nvSpPr>
          <p:cNvPr id="3" name="Title 2"/>
          <p:cNvSpPr>
            <a:spLocks noGrp="1"/>
          </p:cNvSpPr>
          <p:nvPr>
            <p:ph type="title"/>
          </p:nvPr>
        </p:nvSpPr>
        <p:spPr/>
        <p:txBody>
          <a:bodyPr/>
          <a:lstStyle/>
          <a:p>
            <a:r>
              <a:rPr lang="en-US" dirty="0"/>
              <a:t>Apply XSL </a:t>
            </a:r>
            <a:r>
              <a:rPr lang="en-US" dirty="0" smtClean="0"/>
              <a:t>transformations</a:t>
            </a:r>
            <a:endParaRPr lang="en-US" dirty="0"/>
          </a:p>
        </p:txBody>
      </p:sp>
    </p:spTree>
    <p:extLst>
      <p:ext uri="{BB962C8B-B14F-4D97-AF65-F5344CB8AC3E}">
        <p14:creationId xmlns:p14="http://schemas.microsoft.com/office/powerpoint/2010/main" val="2990859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CA" dirty="0"/>
              <a:t>Implementation of Policy:</a:t>
            </a:r>
          </a:p>
          <a:p>
            <a:pPr marL="0" lvl="1" indent="0">
              <a:buNone/>
            </a:pPr>
            <a:r>
              <a:rPr lang="en-CA" sz="1200" dirty="0" smtClean="0"/>
              <a:t>&lt;?</a:t>
            </a:r>
            <a:r>
              <a:rPr lang="en-CA" sz="1200" dirty="0"/>
              <a:t>xml version="1.0" encoding="UTF-8" standalone="yes"?&gt;</a:t>
            </a:r>
          </a:p>
          <a:p>
            <a:pPr marL="0" lvl="1" indent="0">
              <a:buNone/>
            </a:pPr>
            <a:r>
              <a:rPr lang="en-CA" sz="1200" dirty="0"/>
              <a:t>&lt;XSL </a:t>
            </a:r>
            <a:r>
              <a:rPr lang="en-CA" sz="1200" dirty="0" err="1"/>
              <a:t>async</a:t>
            </a:r>
            <a:r>
              <a:rPr lang="en-CA" sz="1200" dirty="0"/>
              <a:t>="false" </a:t>
            </a:r>
            <a:r>
              <a:rPr lang="en-CA" sz="1200" dirty="0" err="1"/>
              <a:t>continueOnError</a:t>
            </a:r>
            <a:r>
              <a:rPr lang="en-CA" sz="1200" dirty="0"/>
              <a:t>="false" enabled="true" name="</a:t>
            </a:r>
            <a:r>
              <a:rPr lang="en-CA" sz="1200" dirty="0" err="1"/>
              <a:t>XSLTransform</a:t>
            </a:r>
            <a:r>
              <a:rPr lang="en-CA" sz="1200" dirty="0"/>
              <a:t>"&gt;</a:t>
            </a:r>
          </a:p>
          <a:p>
            <a:pPr marL="0" lvl="1" indent="0">
              <a:buNone/>
            </a:pPr>
            <a:r>
              <a:rPr lang="en-CA" sz="1200" dirty="0"/>
              <a:t>&lt;</a:t>
            </a:r>
            <a:r>
              <a:rPr lang="en-CA" sz="1200" dirty="0" err="1"/>
              <a:t>DisplayName</a:t>
            </a:r>
            <a:r>
              <a:rPr lang="en-CA" sz="1200" dirty="0"/>
              <a:t>&gt;XSL Transform 1&lt;/</a:t>
            </a:r>
            <a:r>
              <a:rPr lang="en-CA" sz="1200" dirty="0" err="1"/>
              <a:t>DisplayName</a:t>
            </a:r>
            <a:r>
              <a:rPr lang="en-CA" sz="1200" dirty="0"/>
              <a:t>&gt;</a:t>
            </a:r>
          </a:p>
          <a:p>
            <a:pPr marL="0" lvl="1" indent="0">
              <a:buNone/>
            </a:pPr>
            <a:r>
              <a:rPr lang="en-CA" sz="1200" dirty="0"/>
              <a:t>&lt;</a:t>
            </a:r>
            <a:r>
              <a:rPr lang="en-CA" sz="1200" dirty="0" err="1"/>
              <a:t>FaultRules</a:t>
            </a:r>
            <a:r>
              <a:rPr lang="en-CA" sz="1200" dirty="0"/>
              <a:t>/&gt;</a:t>
            </a:r>
          </a:p>
          <a:p>
            <a:pPr marL="0" lvl="1" indent="0">
              <a:buNone/>
            </a:pPr>
            <a:r>
              <a:rPr lang="en-CA" sz="1200" dirty="0"/>
              <a:t>&lt;Properties/&gt;</a:t>
            </a:r>
          </a:p>
          <a:p>
            <a:pPr marL="0" lvl="1" indent="0">
              <a:buNone/>
            </a:pPr>
            <a:r>
              <a:rPr lang="en-CA" sz="1200" dirty="0"/>
              <a:t>&lt;!--&lt;Source&gt;request&lt;/Source&gt;--&gt;</a:t>
            </a:r>
          </a:p>
          <a:p>
            <a:pPr marL="0" lvl="1" indent="0">
              <a:buNone/>
            </a:pPr>
            <a:r>
              <a:rPr lang="en-CA" sz="1200" dirty="0"/>
              <a:t>&lt;</a:t>
            </a:r>
            <a:r>
              <a:rPr lang="en-CA" sz="1200" dirty="0" err="1"/>
              <a:t>ResourceURL</a:t>
            </a:r>
            <a:r>
              <a:rPr lang="en-CA" sz="1200" dirty="0"/>
              <a:t>&gt;xsl://XSLTransform-1&lt;/ResourceURL&gt;</a:t>
            </a:r>
          </a:p>
          <a:p>
            <a:pPr marL="0" lvl="1" indent="0">
              <a:buNone/>
            </a:pPr>
            <a:r>
              <a:rPr lang="en-CA" sz="1200" dirty="0"/>
              <a:t>&lt;Parameters </a:t>
            </a:r>
            <a:r>
              <a:rPr lang="en-CA" sz="1200" dirty="0" err="1"/>
              <a:t>ignoreUnresolvedVariables</a:t>
            </a:r>
            <a:r>
              <a:rPr lang="en-CA" sz="1200" dirty="0"/>
              <a:t>="true" /&gt;</a:t>
            </a:r>
          </a:p>
          <a:p>
            <a:pPr marL="0" lvl="1" indent="0">
              <a:buNone/>
            </a:pPr>
            <a:r>
              <a:rPr lang="en-CA" sz="1200" dirty="0"/>
              <a:t>&lt;!--&lt;</a:t>
            </a:r>
            <a:r>
              <a:rPr lang="en-CA" sz="1200" dirty="0" err="1"/>
              <a:t>OutputVariable</a:t>
            </a:r>
            <a:r>
              <a:rPr lang="en-CA" sz="1200" dirty="0"/>
              <a:t>&gt;&lt;/</a:t>
            </a:r>
            <a:r>
              <a:rPr lang="en-CA" sz="1200" dirty="0" err="1"/>
              <a:t>OutputVariable</a:t>
            </a:r>
            <a:r>
              <a:rPr lang="en-CA" sz="1200" dirty="0"/>
              <a:t>&gt;--&gt;</a:t>
            </a:r>
          </a:p>
          <a:p>
            <a:pPr marL="0" lvl="1" indent="0">
              <a:buNone/>
            </a:pPr>
            <a:r>
              <a:rPr lang="en-CA" sz="1200" dirty="0"/>
              <a:t>&lt;/XSL&gt;</a:t>
            </a:r>
          </a:p>
        </p:txBody>
      </p:sp>
      <p:sp>
        <p:nvSpPr>
          <p:cNvPr id="4" name="Title 3"/>
          <p:cNvSpPr>
            <a:spLocks noGrp="1"/>
          </p:cNvSpPr>
          <p:nvPr>
            <p:ph type="title"/>
          </p:nvPr>
        </p:nvSpPr>
        <p:spPr>
          <a:xfrm>
            <a:off x="461035" y="170122"/>
            <a:ext cx="8205261" cy="785553"/>
          </a:xfrm>
        </p:spPr>
        <p:txBody>
          <a:bodyPr/>
          <a:lstStyle/>
          <a:p>
            <a:r>
              <a:rPr lang="en-US" dirty="0"/>
              <a:t>Apply XSL transformations</a:t>
            </a:r>
            <a:endParaRPr lang="en-CA" dirty="0"/>
          </a:p>
        </p:txBody>
      </p:sp>
      <p:sp>
        <p:nvSpPr>
          <p:cNvPr id="2" name="Content Placeholder 1"/>
          <p:cNvSpPr>
            <a:spLocks noGrp="1"/>
          </p:cNvSpPr>
          <p:nvPr>
            <p:ph sz="quarter" idx="14"/>
          </p:nvPr>
        </p:nvSpPr>
        <p:spPr>
          <a:xfrm>
            <a:off x="4651664" y="1390361"/>
            <a:ext cx="4025898" cy="4824414"/>
          </a:xfrm>
        </p:spPr>
        <p:txBody>
          <a:bodyPr>
            <a:normAutofit/>
          </a:bodyPr>
          <a:lstStyle/>
          <a:p>
            <a:r>
              <a:rPr lang="en-IN" sz="1700" dirty="0"/>
              <a:t>Code applied in Proxy Endpoint </a:t>
            </a:r>
            <a:r>
              <a:rPr lang="en-IN" sz="1700" dirty="0" smtClean="0"/>
              <a:t>Default </a:t>
            </a:r>
            <a:endParaRPr lang="en-IN" sz="1700" dirty="0"/>
          </a:p>
          <a:p>
            <a:pPr marL="0" lvl="1" indent="0">
              <a:buNone/>
            </a:pPr>
            <a:r>
              <a:rPr lang="en-IN" sz="1200" dirty="0"/>
              <a:t>&lt;</a:t>
            </a:r>
            <a:r>
              <a:rPr lang="en-IN" sz="1200" dirty="0" err="1"/>
              <a:t>PreFlow</a:t>
            </a:r>
            <a:r>
              <a:rPr lang="en-IN" sz="1200" dirty="0"/>
              <a:t> name="</a:t>
            </a:r>
            <a:r>
              <a:rPr lang="en-IN" sz="1200" dirty="0" err="1"/>
              <a:t>PreFlow</a:t>
            </a:r>
            <a:r>
              <a:rPr lang="en-IN" sz="1200" dirty="0"/>
              <a:t>"&gt;</a:t>
            </a:r>
          </a:p>
          <a:p>
            <a:pPr marL="0" lvl="1" indent="0">
              <a:buNone/>
            </a:pPr>
            <a:r>
              <a:rPr lang="en-IN" sz="1200" dirty="0"/>
              <a:t>&lt;Request/&gt;</a:t>
            </a:r>
          </a:p>
          <a:p>
            <a:pPr marL="0" lvl="1" indent="0">
              <a:buNone/>
            </a:pPr>
            <a:r>
              <a:rPr lang="en-IN" sz="1200" dirty="0" smtClean="0"/>
              <a:t>	&lt;</a:t>
            </a:r>
            <a:r>
              <a:rPr lang="en-IN" sz="1200" dirty="0"/>
              <a:t>Response&gt;</a:t>
            </a:r>
          </a:p>
          <a:p>
            <a:pPr marL="0" lvl="1" indent="0">
              <a:buNone/>
            </a:pPr>
            <a:r>
              <a:rPr lang="en-IN" sz="1200" dirty="0"/>
              <a:t>	</a:t>
            </a:r>
            <a:r>
              <a:rPr lang="en-IN" sz="1200" dirty="0" smtClean="0"/>
              <a:t>&lt;Step&gt;</a:t>
            </a:r>
            <a:r>
              <a:rPr lang="en-IN" sz="1200" dirty="0"/>
              <a:t>	</a:t>
            </a:r>
            <a:r>
              <a:rPr lang="en-IN" sz="1200" dirty="0" smtClean="0"/>
              <a:t>&lt;</a:t>
            </a:r>
            <a:r>
              <a:rPr lang="en-IN" sz="1200" dirty="0"/>
              <a:t>Name&gt; </a:t>
            </a:r>
            <a:r>
              <a:rPr lang="en-IN" sz="1200" dirty="0" smtClean="0"/>
              <a:t>	</a:t>
            </a:r>
            <a:r>
              <a:rPr lang="en-IN" sz="1200" dirty="0" err="1" smtClean="0"/>
              <a:t>XSLTransform</a:t>
            </a:r>
            <a:r>
              <a:rPr lang="en-IN" sz="1200" dirty="0" smtClean="0"/>
              <a:t> </a:t>
            </a:r>
          </a:p>
          <a:p>
            <a:pPr marL="0" lvl="1" indent="0">
              <a:buNone/>
            </a:pPr>
            <a:r>
              <a:rPr lang="en-IN" sz="1200" dirty="0"/>
              <a:t>	</a:t>
            </a:r>
            <a:r>
              <a:rPr lang="en-IN" sz="1200" dirty="0" smtClean="0"/>
              <a:t>&lt;/</a:t>
            </a:r>
            <a:r>
              <a:rPr lang="en-IN" sz="1200" dirty="0"/>
              <a:t>Name</a:t>
            </a:r>
            <a:r>
              <a:rPr lang="en-IN" sz="1200" dirty="0" smtClean="0"/>
              <a:t>&gt;&lt;/</a:t>
            </a:r>
            <a:r>
              <a:rPr lang="en-IN" sz="1200" dirty="0"/>
              <a:t>Step&gt;</a:t>
            </a:r>
          </a:p>
          <a:p>
            <a:pPr marL="0" lvl="1" indent="0">
              <a:buNone/>
            </a:pPr>
            <a:r>
              <a:rPr lang="en-IN" sz="1200" dirty="0"/>
              <a:t>	&lt;/Response&gt;</a:t>
            </a:r>
          </a:p>
          <a:p>
            <a:pPr marL="0" lvl="1" indent="0">
              <a:buNone/>
            </a:pPr>
            <a:r>
              <a:rPr lang="en-IN" sz="1200" dirty="0"/>
              <a:t>&lt;/</a:t>
            </a:r>
            <a:r>
              <a:rPr lang="en-IN" sz="1200" dirty="0" err="1"/>
              <a:t>PreFlow</a:t>
            </a:r>
            <a:r>
              <a:rPr lang="en-IN" sz="1200" dirty="0" smtClean="0"/>
              <a:t>&gt;</a:t>
            </a:r>
          </a:p>
          <a:p>
            <a:pPr lvl="1"/>
            <a:r>
              <a:rPr lang="en-IN" sz="1400" dirty="0"/>
              <a:t>Http </a:t>
            </a:r>
            <a:r>
              <a:rPr lang="en-IN" sz="1400" dirty="0" smtClean="0"/>
              <a:t>Link:</a:t>
            </a:r>
          </a:p>
          <a:p>
            <a:pPr lvl="2"/>
            <a:r>
              <a:rPr lang="en-IN" sz="1200" dirty="0" smtClean="0"/>
              <a:t>http</a:t>
            </a:r>
            <a:r>
              <a:rPr lang="en-IN" sz="1200" dirty="0"/>
              <a:t>://my_apigee-test.apigee.net/v1/xsl_transform/products</a:t>
            </a:r>
          </a:p>
          <a:p>
            <a:pPr marL="0" lvl="1" indent="0">
              <a:buNone/>
            </a:pPr>
            <a:endParaRPr lang="en-IN" dirty="0"/>
          </a:p>
        </p:txBody>
      </p:sp>
    </p:spTree>
    <p:extLst>
      <p:ext uri="{BB962C8B-B14F-4D97-AF65-F5344CB8AC3E}">
        <p14:creationId xmlns:p14="http://schemas.microsoft.com/office/powerpoint/2010/main" val="14731371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sz="2000" dirty="0"/>
              <a:t>Target Endpoints default </a:t>
            </a:r>
          </a:p>
          <a:p>
            <a:pPr marL="0" indent="0">
              <a:buNone/>
            </a:pPr>
            <a:r>
              <a:rPr lang="en-US" dirty="0" smtClean="0"/>
              <a:t>	</a:t>
            </a:r>
            <a:r>
              <a:rPr lang="en-US" sz="1200" dirty="0" smtClean="0"/>
              <a:t>&lt;?</a:t>
            </a:r>
            <a:r>
              <a:rPr lang="en-US" sz="1200" dirty="0"/>
              <a:t>xml version="1.0" encoding="ISO-8859-1"?&gt;</a:t>
            </a:r>
          </a:p>
          <a:p>
            <a:pPr marL="0" indent="0">
              <a:buNone/>
            </a:pPr>
            <a:r>
              <a:rPr lang="en-US" sz="1200" dirty="0" smtClean="0"/>
              <a:t>	&lt;</a:t>
            </a:r>
            <a:r>
              <a:rPr lang="en-US" sz="1200" dirty="0" err="1"/>
              <a:t>xsl:stylesheet</a:t>
            </a:r>
            <a:r>
              <a:rPr lang="en-US" sz="1200" dirty="0"/>
              <a:t> </a:t>
            </a:r>
            <a:r>
              <a:rPr lang="en-US" sz="1200" dirty="0" smtClean="0"/>
              <a:t>version</a:t>
            </a:r>
            <a:r>
              <a:rPr lang="en-US" sz="1200" dirty="0"/>
              <a:t>="1.0"xmlns:xsl="http://www.w3.org/1999/XSL/Transform"&gt;</a:t>
            </a:r>
          </a:p>
          <a:p>
            <a:pPr marL="0" indent="0">
              <a:buNone/>
            </a:pPr>
            <a:r>
              <a:rPr lang="en-US" sz="1200" dirty="0" smtClean="0"/>
              <a:t>	&lt;</a:t>
            </a:r>
            <a:r>
              <a:rPr lang="en-US" sz="1200" dirty="0" err="1"/>
              <a:t>xsl:output</a:t>
            </a:r>
            <a:r>
              <a:rPr lang="en-US" sz="1200" dirty="0"/>
              <a:t> method="text</a:t>
            </a:r>
            <a:r>
              <a:rPr lang="en-US" sz="1200" dirty="0" smtClean="0"/>
              <a:t>"/&gt; &lt;</a:t>
            </a:r>
            <a:r>
              <a:rPr lang="en-US" sz="1200" dirty="0" err="1" smtClean="0"/>
              <a:t>xsl:variable</a:t>
            </a:r>
            <a:r>
              <a:rPr lang="en-US" sz="1200" dirty="0" smtClean="0"/>
              <a:t> name</a:t>
            </a:r>
            <a:r>
              <a:rPr lang="en-US" sz="1200" dirty="0"/>
              <a:t>="newline“&gt;&lt;</a:t>
            </a:r>
            <a:r>
              <a:rPr lang="en-US" sz="1200" dirty="0" err="1"/>
              <a:t>xsl:text</a:t>
            </a:r>
            <a:r>
              <a:rPr lang="en-US" sz="1200" dirty="0"/>
              <a:t>&gt;&lt;/</a:t>
            </a:r>
            <a:r>
              <a:rPr lang="en-US" sz="1200" dirty="0" err="1"/>
              <a:t>xsl:text</a:t>
            </a:r>
            <a:r>
              <a:rPr lang="en-US" sz="1200" dirty="0"/>
              <a:t>&gt;&lt;/</a:t>
            </a:r>
            <a:r>
              <a:rPr lang="en-US" sz="1200" dirty="0" err="1"/>
              <a:t>xsl:variable</a:t>
            </a:r>
            <a:r>
              <a:rPr lang="en-US" sz="1200" dirty="0"/>
              <a:t>&gt;</a:t>
            </a:r>
          </a:p>
          <a:p>
            <a:pPr marL="0" indent="0">
              <a:buNone/>
            </a:pPr>
            <a:r>
              <a:rPr lang="en-US" sz="1200" dirty="0" smtClean="0"/>
              <a:t>	&lt;</a:t>
            </a:r>
            <a:r>
              <a:rPr lang="en-US" sz="1200" dirty="0" err="1" smtClean="0"/>
              <a:t>xsl:template</a:t>
            </a:r>
            <a:r>
              <a:rPr lang="en-US" sz="1200" dirty="0"/>
              <a:t> </a:t>
            </a:r>
            <a:r>
              <a:rPr lang="en-US" sz="1200" dirty="0" smtClean="0"/>
              <a:t>match="/“&gt;</a:t>
            </a:r>
          </a:p>
          <a:p>
            <a:pPr marL="0" indent="0">
              <a:buNone/>
            </a:pPr>
            <a:r>
              <a:rPr lang="en-US" sz="1200" dirty="0"/>
              <a:t>	</a:t>
            </a:r>
            <a:r>
              <a:rPr lang="en-US" sz="1200" dirty="0" smtClean="0"/>
              <a:t>&lt;</a:t>
            </a:r>
            <a:r>
              <a:rPr lang="en-US" sz="1200" dirty="0" err="1"/>
              <a:t>xsl:text</a:t>
            </a:r>
            <a:r>
              <a:rPr lang="en-US" sz="1200" dirty="0"/>
              <a:t>&gt;&amp;</a:t>
            </a:r>
            <a:r>
              <a:rPr lang="en-US" sz="1200" dirty="0" err="1"/>
              <a:t>lt;XSL_Transformation&amp;gt</a:t>
            </a:r>
            <a:r>
              <a:rPr lang="en-US" sz="1200" dirty="0"/>
              <a:t>;&lt;/</a:t>
            </a:r>
            <a:r>
              <a:rPr lang="en-US" sz="1200" dirty="0" err="1"/>
              <a:t>xsl:text</a:t>
            </a:r>
            <a:r>
              <a:rPr lang="en-US" sz="1200" dirty="0" smtClean="0"/>
              <a:t>&gt;&lt;</a:t>
            </a:r>
            <a:r>
              <a:rPr lang="en-US" sz="1200" dirty="0" err="1"/>
              <a:t>xsl:value-of</a:t>
            </a:r>
            <a:r>
              <a:rPr lang="en-US" sz="1200" dirty="0"/>
              <a:t> </a:t>
            </a:r>
            <a:r>
              <a:rPr lang="en-US" sz="1200" dirty="0" smtClean="0"/>
              <a:t>select</a:t>
            </a:r>
            <a:r>
              <a:rPr lang="en-US" sz="1200" dirty="0"/>
              <a:t>="$newline"/&gt;</a:t>
            </a:r>
          </a:p>
          <a:p>
            <a:pPr marL="0" indent="0">
              <a:buNone/>
            </a:pPr>
            <a:r>
              <a:rPr lang="en-US" sz="1200" dirty="0" smtClean="0"/>
              <a:t>	&lt;</a:t>
            </a:r>
            <a:r>
              <a:rPr lang="en-US" sz="1200" dirty="0" err="1"/>
              <a:t>xsl:text</a:t>
            </a:r>
            <a:r>
              <a:rPr lang="en-US" sz="1200" dirty="0"/>
              <a:t>&gt;XSL Transformation List:&lt;/</a:t>
            </a:r>
            <a:r>
              <a:rPr lang="en-US" sz="1200" dirty="0" err="1"/>
              <a:t>xsl:text</a:t>
            </a:r>
            <a:r>
              <a:rPr lang="en-US" sz="1200" dirty="0" smtClean="0"/>
              <a:t>&gt; &lt;</a:t>
            </a:r>
            <a:r>
              <a:rPr lang="en-US" sz="1200" dirty="0" err="1"/>
              <a:t>xsl:value-of</a:t>
            </a:r>
            <a:r>
              <a:rPr lang="en-US" sz="1200" dirty="0"/>
              <a:t> select="$newline"/&gt;</a:t>
            </a:r>
          </a:p>
          <a:p>
            <a:pPr marL="0" indent="0">
              <a:buNone/>
            </a:pPr>
            <a:r>
              <a:rPr lang="en-US" sz="1200" dirty="0" smtClean="0"/>
              <a:t>	&lt;</a:t>
            </a:r>
            <a:r>
              <a:rPr lang="en-US" sz="1200" dirty="0" err="1"/>
              <a:t>xsl:for-each</a:t>
            </a:r>
            <a:r>
              <a:rPr lang="en-US" sz="1200" dirty="0"/>
              <a:t> select="products/product</a:t>
            </a:r>
            <a:r>
              <a:rPr lang="en-US" sz="1200" dirty="0" smtClean="0"/>
              <a:t>"&gt; &lt;</a:t>
            </a:r>
            <a:r>
              <a:rPr lang="en-US" sz="1200" dirty="0" err="1"/>
              <a:t>xsl:if</a:t>
            </a:r>
            <a:r>
              <a:rPr lang="en-US" sz="1200" dirty="0"/>
              <a:t> test="(position() mod 2) = 1"&gt;</a:t>
            </a:r>
          </a:p>
          <a:p>
            <a:pPr marL="0" indent="0">
              <a:buNone/>
            </a:pPr>
            <a:r>
              <a:rPr lang="en-US" sz="1200" dirty="0" smtClean="0"/>
              <a:t>	&lt;</a:t>
            </a:r>
            <a:r>
              <a:rPr lang="en-US" sz="1200" dirty="0" err="1"/>
              <a:t>xsl:number</a:t>
            </a:r>
            <a:r>
              <a:rPr lang="en-US" sz="1200" dirty="0"/>
              <a:t> format="1. </a:t>
            </a:r>
            <a:r>
              <a:rPr lang="en-US" sz="1200" dirty="0" smtClean="0"/>
              <a:t>"/&gt; &lt;</a:t>
            </a:r>
            <a:r>
              <a:rPr lang="en-US" sz="1200" dirty="0" err="1"/>
              <a:t>xsl:value-of</a:t>
            </a:r>
            <a:r>
              <a:rPr lang="en-US" sz="1200" dirty="0"/>
              <a:t> select</a:t>
            </a:r>
            <a:r>
              <a:rPr lang="en-US" sz="1200" dirty="0" smtClean="0"/>
              <a:t>="."/&gt; &lt;</a:t>
            </a:r>
            <a:r>
              <a:rPr lang="en-US" sz="1200" dirty="0" err="1"/>
              <a:t>xsl:value-of</a:t>
            </a:r>
            <a:r>
              <a:rPr lang="en-US" sz="1200" dirty="0"/>
              <a:t> </a:t>
            </a:r>
            <a:r>
              <a:rPr lang="en-US" sz="1200" dirty="0" smtClean="0"/>
              <a:t>	select</a:t>
            </a:r>
            <a:r>
              <a:rPr lang="en-US" sz="1200" dirty="0"/>
              <a:t>="$newline"/&gt;</a:t>
            </a:r>
          </a:p>
          <a:p>
            <a:pPr marL="0" indent="0">
              <a:buNone/>
            </a:pPr>
            <a:r>
              <a:rPr lang="en-US" sz="1200" dirty="0" smtClean="0"/>
              <a:t>	&lt;/</a:t>
            </a:r>
            <a:r>
              <a:rPr lang="en-US" sz="1200" dirty="0" err="1"/>
              <a:t>xsl:if</a:t>
            </a:r>
            <a:r>
              <a:rPr lang="en-US" sz="1200" dirty="0"/>
              <a:t>&gt;&lt;/</a:t>
            </a:r>
            <a:r>
              <a:rPr lang="en-US" sz="1200" dirty="0" err="1"/>
              <a:t>xsl:for-each</a:t>
            </a:r>
            <a:r>
              <a:rPr lang="en-US" sz="1200" dirty="0"/>
              <a:t>&gt;</a:t>
            </a:r>
          </a:p>
          <a:p>
            <a:pPr marL="0" indent="0">
              <a:buNone/>
            </a:pPr>
            <a:r>
              <a:rPr lang="en-US" sz="1200" dirty="0" smtClean="0"/>
              <a:t>	&lt;</a:t>
            </a:r>
            <a:r>
              <a:rPr lang="en-US" sz="1200" dirty="0" err="1"/>
              <a:t>xsl:text</a:t>
            </a:r>
            <a:r>
              <a:rPr lang="en-US" sz="1200" dirty="0"/>
              <a:t>&gt;&amp;</a:t>
            </a:r>
            <a:r>
              <a:rPr lang="en-US" sz="1200" dirty="0" err="1"/>
              <a:t>lt</a:t>
            </a:r>
            <a:r>
              <a:rPr lang="en-US" sz="1200" dirty="0"/>
              <a:t>;/</a:t>
            </a:r>
            <a:r>
              <a:rPr lang="en-US" sz="1200" dirty="0" err="1"/>
              <a:t>XSL_Transformation&amp;gt</a:t>
            </a:r>
            <a:r>
              <a:rPr lang="en-US" sz="1200" dirty="0"/>
              <a:t>;&lt;/</a:t>
            </a:r>
            <a:r>
              <a:rPr lang="en-US" sz="1200" dirty="0" err="1"/>
              <a:t>xsl:text</a:t>
            </a:r>
            <a:r>
              <a:rPr lang="en-US" sz="1200" dirty="0"/>
              <a:t>&gt;</a:t>
            </a:r>
          </a:p>
          <a:p>
            <a:pPr marL="0" indent="0">
              <a:buNone/>
            </a:pPr>
            <a:r>
              <a:rPr lang="en-US" sz="1200" dirty="0" smtClean="0"/>
              <a:t>	&lt;/</a:t>
            </a:r>
            <a:r>
              <a:rPr lang="en-US" sz="1200" dirty="0" err="1"/>
              <a:t>xsl:template</a:t>
            </a:r>
            <a:r>
              <a:rPr lang="en-US" sz="1200" dirty="0" smtClean="0"/>
              <a:t>&gt; &lt;/</a:t>
            </a:r>
            <a:r>
              <a:rPr lang="en-US" sz="1200" dirty="0" err="1"/>
              <a:t>xsl:stylesheet</a:t>
            </a:r>
            <a:r>
              <a:rPr lang="en-US" sz="1200" dirty="0"/>
              <a:t>&gt;</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Apply XSL transformations</a:t>
            </a:r>
          </a:p>
        </p:txBody>
      </p:sp>
    </p:spTree>
    <p:extLst>
      <p:ext uri="{BB962C8B-B14F-4D97-AF65-F5344CB8AC3E}">
        <p14:creationId xmlns:p14="http://schemas.microsoft.com/office/powerpoint/2010/main" val="38338809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r>
              <a:rPr lang="en-CA" dirty="0"/>
              <a:t>Output before applying policy </a:t>
            </a:r>
            <a:r>
              <a:rPr lang="en-CA" dirty="0" smtClean="0"/>
              <a:t>:</a:t>
            </a:r>
          </a:p>
          <a:p>
            <a:pPr marL="0" lvl="1" indent="0">
              <a:buNone/>
            </a:pPr>
            <a:r>
              <a:rPr lang="en-IN" sz="1200" dirty="0"/>
              <a:t>&lt;products&gt;&lt;product&gt;</a:t>
            </a:r>
          </a:p>
          <a:p>
            <a:pPr marL="0" lvl="1" indent="0">
              <a:buNone/>
            </a:pPr>
            <a:r>
              <a:rPr lang="en-IN" sz="1200" dirty="0"/>
              <a:t>&lt;category&gt;Bumper Stickers&lt;/category&gt;</a:t>
            </a:r>
          </a:p>
          <a:p>
            <a:pPr marL="0" lvl="1" indent="0">
              <a:buNone/>
            </a:pPr>
            <a:r>
              <a:rPr lang="en-IN" sz="1200" dirty="0"/>
              <a:t>&lt;description&gt;I Love Star Trek&lt;/description&gt;</a:t>
            </a:r>
          </a:p>
          <a:p>
            <a:pPr marL="0" lvl="1" indent="0">
              <a:buNone/>
            </a:pPr>
            <a:r>
              <a:rPr lang="en-IN" sz="1200" dirty="0"/>
              <a:t>&lt;id&gt;2664787&lt;/id&gt;</a:t>
            </a:r>
          </a:p>
          <a:p>
            <a:pPr marL="0" lvl="1" indent="0">
              <a:buNone/>
            </a:pPr>
            <a:r>
              <a:rPr lang="en-IN" sz="1200" dirty="0"/>
              <a:t>&lt;link&gt;http://176.34.191.52:8080/ProductService/images/layout07_16.jpg&lt;/link&gt;</a:t>
            </a:r>
          </a:p>
          <a:p>
            <a:pPr marL="0" lvl="1" indent="0">
              <a:buNone/>
            </a:pPr>
            <a:r>
              <a:rPr lang="en-IN" sz="1200" dirty="0"/>
              <a:t>&lt;name&gt;I Love Star Trek&lt;/name&gt;</a:t>
            </a:r>
          </a:p>
          <a:p>
            <a:pPr marL="0" lvl="1" indent="0">
              <a:buNone/>
            </a:pPr>
            <a:r>
              <a:rPr lang="en-IN" sz="1200" dirty="0"/>
              <a:t>&lt;price&gt;3.99&lt;/price&gt;</a:t>
            </a:r>
          </a:p>
          <a:p>
            <a:pPr marL="0" lvl="1" indent="0">
              <a:buNone/>
            </a:pPr>
            <a:r>
              <a:rPr lang="en-IN" sz="1200" dirty="0"/>
              <a:t>&lt;/product&gt; …………</a:t>
            </a:r>
          </a:p>
        </p:txBody>
      </p:sp>
      <p:sp>
        <p:nvSpPr>
          <p:cNvPr id="4" name="Title 3"/>
          <p:cNvSpPr>
            <a:spLocks noGrp="1"/>
          </p:cNvSpPr>
          <p:nvPr>
            <p:ph type="title"/>
          </p:nvPr>
        </p:nvSpPr>
        <p:spPr>
          <a:xfrm>
            <a:off x="461035" y="170122"/>
            <a:ext cx="8205261" cy="785553"/>
          </a:xfrm>
        </p:spPr>
        <p:txBody>
          <a:bodyPr/>
          <a:lstStyle/>
          <a:p>
            <a:r>
              <a:rPr lang="en-US" dirty="0"/>
              <a:t>Apply XSL transformations</a:t>
            </a:r>
            <a:endParaRPr lang="en-CA" dirty="0"/>
          </a:p>
        </p:txBody>
      </p:sp>
      <p:sp>
        <p:nvSpPr>
          <p:cNvPr id="2" name="Content Placeholder 1"/>
          <p:cNvSpPr>
            <a:spLocks noGrp="1"/>
          </p:cNvSpPr>
          <p:nvPr>
            <p:ph sz="quarter" idx="14"/>
          </p:nvPr>
        </p:nvSpPr>
        <p:spPr>
          <a:xfrm>
            <a:off x="4640398" y="1395268"/>
            <a:ext cx="4025898" cy="4824414"/>
          </a:xfrm>
        </p:spPr>
        <p:txBody>
          <a:bodyPr>
            <a:normAutofit/>
          </a:bodyPr>
          <a:lstStyle/>
          <a:p>
            <a:r>
              <a:rPr lang="en-IN" dirty="0"/>
              <a:t>Output after applying policy </a:t>
            </a:r>
            <a:r>
              <a:rPr lang="en-IN" dirty="0" smtClean="0"/>
              <a:t>:</a:t>
            </a:r>
          </a:p>
          <a:p>
            <a:r>
              <a:rPr lang="en-IN" sz="1200" b="0" dirty="0">
                <a:solidFill>
                  <a:schemeClr val="tx1"/>
                </a:solidFill>
              </a:rPr>
              <a:t>&lt;</a:t>
            </a:r>
            <a:r>
              <a:rPr lang="en-IN" sz="1200" b="0" dirty="0" err="1">
                <a:solidFill>
                  <a:schemeClr val="tx1"/>
                </a:solidFill>
              </a:rPr>
              <a:t>XSL_Transformation</a:t>
            </a:r>
            <a:r>
              <a:rPr lang="en-IN" sz="1200" b="0" dirty="0">
                <a:solidFill>
                  <a:schemeClr val="tx1"/>
                </a:solidFill>
              </a:rPr>
              <a:t>&gt;</a:t>
            </a:r>
          </a:p>
          <a:p>
            <a:r>
              <a:rPr lang="en-IN" sz="1200" b="0" dirty="0">
                <a:solidFill>
                  <a:schemeClr val="tx1"/>
                </a:solidFill>
              </a:rPr>
              <a:t>XSL Transformation List: </a:t>
            </a:r>
            <a:endParaRPr lang="en-IN" sz="1200" b="0" dirty="0" smtClean="0">
              <a:solidFill>
                <a:schemeClr val="tx1"/>
              </a:solidFill>
            </a:endParaRPr>
          </a:p>
          <a:p>
            <a:r>
              <a:rPr lang="en-IN" sz="1200" b="0" dirty="0" smtClean="0">
                <a:solidFill>
                  <a:schemeClr val="tx1"/>
                </a:solidFill>
              </a:rPr>
              <a:t>1</a:t>
            </a:r>
            <a:r>
              <a:rPr lang="en-IN" sz="1200" b="0" dirty="0">
                <a:solidFill>
                  <a:schemeClr val="tx1"/>
                </a:solidFill>
              </a:rPr>
              <a:t>. Bumper Stickers I Love Star Trek 2664787 http://176.34.191.52:8080/ProductService/images/layout07_16.jpg I Love Star Trek 3.99 3. Fabric Stickers Cool Star Trek 2263648 http://176.34.191.52:8080/ProductService/images/layout07_18.jpg Cool Star Trek 2.49 5. Fabric Stickers Time Travel 8421949 http://176.34.191.52:8080/ProductService/images/layout07_20.jpg Time Travel 1.49</a:t>
            </a:r>
          </a:p>
          <a:p>
            <a:r>
              <a:rPr lang="en-IN" sz="1200" b="0" dirty="0">
                <a:solidFill>
                  <a:schemeClr val="tx1"/>
                </a:solidFill>
              </a:rPr>
              <a:t>&lt;/</a:t>
            </a:r>
            <a:r>
              <a:rPr lang="en-IN" sz="1200" b="0" dirty="0" err="1">
                <a:solidFill>
                  <a:schemeClr val="tx1"/>
                </a:solidFill>
              </a:rPr>
              <a:t>XSL_Transformation</a:t>
            </a:r>
            <a:r>
              <a:rPr lang="en-IN" sz="1200" b="0" dirty="0">
                <a:solidFill>
                  <a:schemeClr val="tx1"/>
                </a:solidFill>
              </a:rPr>
              <a:t>&gt;</a:t>
            </a:r>
          </a:p>
          <a:p>
            <a:pPr marL="0" lvl="1" indent="0">
              <a:buNone/>
            </a:pPr>
            <a:endParaRPr lang="en-IN" dirty="0"/>
          </a:p>
        </p:txBody>
      </p:sp>
    </p:spTree>
    <p:extLst>
      <p:ext uri="{BB962C8B-B14F-4D97-AF65-F5344CB8AC3E}">
        <p14:creationId xmlns:p14="http://schemas.microsoft.com/office/powerpoint/2010/main" val="6557784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The </a:t>
            </a:r>
            <a:r>
              <a:rPr lang="en-IN" sz="1800" dirty="0" err="1"/>
              <a:t>KeyValueMapOperations</a:t>
            </a:r>
            <a:r>
              <a:rPr lang="en-IN" sz="1800" dirty="0"/>
              <a:t> policy provides access to the API Platform's key/value store.</a:t>
            </a:r>
          </a:p>
          <a:p>
            <a:r>
              <a:rPr lang="en-IN" sz="1800" dirty="0" err="1"/>
              <a:t>KeyValueMapOperations</a:t>
            </a:r>
            <a:r>
              <a:rPr lang="en-IN" sz="1800" dirty="0"/>
              <a:t> are typically used to persist long-lived information that needs to be reused over multiple request/response transactions.</a:t>
            </a:r>
          </a:p>
          <a:p>
            <a:endParaRPr lang="en-IN" sz="1800" dirty="0"/>
          </a:p>
          <a:p>
            <a:r>
              <a:rPr lang="en-IN" sz="1800" dirty="0" err="1"/>
              <a:t>KeyValue</a:t>
            </a:r>
            <a:r>
              <a:rPr lang="en-IN" sz="1800" dirty="0"/>
              <a:t> refers to any arbitrary data in the format key=value, for example </a:t>
            </a:r>
            <a:r>
              <a:rPr lang="en-IN" sz="1800" dirty="0" err="1"/>
              <a:t>localhost</a:t>
            </a:r>
            <a:r>
              <a:rPr lang="en-IN" sz="1800" dirty="0"/>
              <a:t>=127.0.0.1,zip_code=94110, or </a:t>
            </a:r>
            <a:r>
              <a:rPr lang="en-IN" sz="1800" dirty="0" err="1"/>
              <a:t>first_name</a:t>
            </a:r>
            <a:r>
              <a:rPr lang="en-IN" sz="1800" dirty="0"/>
              <a:t>=</a:t>
            </a:r>
            <a:r>
              <a:rPr lang="en-IN" sz="1800" dirty="0" err="1"/>
              <a:t>felix</a:t>
            </a:r>
            <a:r>
              <a:rPr lang="en-IN" sz="1800" dirty="0"/>
              <a:t>.</a:t>
            </a:r>
          </a:p>
          <a:p>
            <a:r>
              <a:rPr lang="en-IN" sz="1800" dirty="0"/>
              <a:t>In the first example, </a:t>
            </a:r>
            <a:r>
              <a:rPr lang="en-IN" sz="1800" dirty="0" err="1"/>
              <a:t>localhost</a:t>
            </a:r>
            <a:r>
              <a:rPr lang="en-IN" sz="1800" dirty="0"/>
              <a:t> is a key, and 127.0.0.1 is a value</a:t>
            </a:r>
            <a:r>
              <a:rPr lang="en-IN" sz="1800" dirty="0" smtClean="0"/>
              <a:t>.</a:t>
            </a:r>
            <a:endParaRPr lang="en-IN" sz="1800" dirty="0"/>
          </a:p>
          <a:p>
            <a:endParaRPr lang="en-IN" sz="1800" dirty="0"/>
          </a:p>
          <a:p>
            <a:endParaRPr lang="en-US" sz="1800" dirty="0"/>
          </a:p>
        </p:txBody>
      </p:sp>
      <p:sp>
        <p:nvSpPr>
          <p:cNvPr id="3" name="Title 2"/>
          <p:cNvSpPr>
            <a:spLocks noGrp="1"/>
          </p:cNvSpPr>
          <p:nvPr>
            <p:ph type="title"/>
          </p:nvPr>
        </p:nvSpPr>
        <p:spPr/>
        <p:txBody>
          <a:bodyPr/>
          <a:lstStyle/>
          <a:p>
            <a:r>
              <a:rPr lang="en-US" dirty="0"/>
              <a:t>Persist data using </a:t>
            </a:r>
            <a:r>
              <a:rPr lang="en-US" dirty="0" err="1"/>
              <a:t>KeyValueMap</a:t>
            </a:r>
            <a:endParaRPr lang="en-US" dirty="0"/>
          </a:p>
        </p:txBody>
      </p:sp>
    </p:spTree>
    <p:extLst>
      <p:ext uri="{BB962C8B-B14F-4D97-AF65-F5344CB8AC3E}">
        <p14:creationId xmlns:p14="http://schemas.microsoft.com/office/powerpoint/2010/main" val="8085139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7500" lnSpcReduction="20000"/>
          </a:bodyPr>
          <a:lstStyle/>
          <a:p>
            <a:r>
              <a:rPr lang="en-US" sz="3800" b="1" dirty="0">
                <a:latin typeface="+mn-lt"/>
                <a:cs typeface="Times New Roman" panose="02020603050405020304" pitchFamily="18" charset="0"/>
              </a:rPr>
              <a:t>Implementation of Policy</a:t>
            </a:r>
            <a:r>
              <a:rPr lang="en-US" sz="2800" b="1" dirty="0">
                <a:latin typeface="+mn-lt"/>
                <a:cs typeface="Times New Roman" panose="02020603050405020304" pitchFamily="18" charset="0"/>
              </a:rPr>
              <a:t>:</a:t>
            </a:r>
          </a:p>
          <a:p>
            <a:pPr marL="0" indent="0">
              <a:buNone/>
            </a:pPr>
            <a:r>
              <a:rPr lang="en-US" sz="2800" dirty="0" smtClean="0">
                <a:latin typeface="+mn-lt"/>
                <a:cs typeface="Times New Roman" panose="02020603050405020304" pitchFamily="18" charset="0"/>
              </a:rPr>
              <a:t>	</a:t>
            </a:r>
            <a:r>
              <a:rPr lang="en-US" sz="2500" dirty="0" smtClean="0">
                <a:latin typeface="+mn-lt"/>
                <a:cs typeface="Times New Roman" panose="02020603050405020304" pitchFamily="18" charset="0"/>
              </a:rPr>
              <a:t>&lt;?</a:t>
            </a:r>
            <a:r>
              <a:rPr lang="en-US" sz="2500" dirty="0">
                <a:latin typeface="+mn-lt"/>
                <a:cs typeface="Times New Roman" panose="02020603050405020304" pitchFamily="18" charset="0"/>
              </a:rPr>
              <a:t>xml version="1.0" encoding="UTF-8" standalone="yes"?&gt;</a:t>
            </a:r>
          </a:p>
          <a:p>
            <a:pPr marL="0" indent="0">
              <a:buNone/>
            </a:pPr>
            <a:r>
              <a:rPr lang="en-US" sz="2500" dirty="0" smtClean="0">
                <a:latin typeface="+mn-lt"/>
                <a:cs typeface="Times New Roman" panose="02020603050405020304" pitchFamily="18" charset="0"/>
              </a:rPr>
              <a:t>	&lt;</a:t>
            </a:r>
            <a:r>
              <a:rPr lang="en-US" sz="2500" dirty="0" err="1">
                <a:latin typeface="+mn-lt"/>
                <a:cs typeface="Times New Roman" panose="02020603050405020304" pitchFamily="18" charset="0"/>
              </a:rPr>
              <a:t>KeyValueMapOperationsasync</a:t>
            </a:r>
            <a:r>
              <a:rPr lang="en-US" sz="2500" dirty="0">
                <a:latin typeface="+mn-lt"/>
                <a:cs typeface="Times New Roman" panose="02020603050405020304" pitchFamily="18" charset="0"/>
              </a:rPr>
              <a:t>="false" </a:t>
            </a:r>
            <a:r>
              <a:rPr lang="en-US" sz="2500" dirty="0" err="1">
                <a:latin typeface="+mn-lt"/>
                <a:cs typeface="Times New Roman" panose="02020603050405020304" pitchFamily="18" charset="0"/>
              </a:rPr>
              <a:t>continueOnError</a:t>
            </a:r>
            <a:r>
              <a:rPr lang="en-US" sz="2500" dirty="0">
                <a:latin typeface="+mn-lt"/>
                <a:cs typeface="Times New Roman" panose="02020603050405020304" pitchFamily="18" charset="0"/>
              </a:rPr>
              <a:t>="false" enabled="true" </a:t>
            </a:r>
            <a:r>
              <a:rPr lang="en-US" sz="2500" dirty="0" smtClean="0">
                <a:latin typeface="+mn-lt"/>
                <a:cs typeface="Times New Roman" panose="02020603050405020304" pitchFamily="18" charset="0"/>
              </a:rPr>
              <a:t>	name</a:t>
            </a:r>
            <a:r>
              <a:rPr lang="en-US" sz="2500" dirty="0">
                <a:latin typeface="+mn-lt"/>
                <a:cs typeface="Times New Roman" panose="02020603050405020304" pitchFamily="18" charset="0"/>
              </a:rPr>
              <a:t>="</a:t>
            </a:r>
            <a:r>
              <a:rPr lang="en-US" sz="2500" dirty="0" err="1">
                <a:latin typeface="+mn-lt"/>
                <a:cs typeface="Times New Roman" panose="02020603050405020304" pitchFamily="18" charset="0"/>
              </a:rPr>
              <a:t>KeyValueMapOperations</a:t>
            </a:r>
            <a:r>
              <a:rPr lang="en-US" sz="2500" dirty="0">
                <a:latin typeface="+mn-lt"/>
                <a:cs typeface="Times New Roman" panose="02020603050405020304" pitchFamily="18" charset="0"/>
              </a:rPr>
              <a:t>"&gt;</a:t>
            </a:r>
          </a:p>
          <a:p>
            <a:pPr marL="0" indent="0">
              <a:buNone/>
            </a:pPr>
            <a:r>
              <a:rPr lang="en-US" sz="2500" dirty="0" smtClean="0">
                <a:latin typeface="+mn-lt"/>
                <a:cs typeface="Times New Roman" panose="02020603050405020304" pitchFamily="18" charset="0"/>
              </a:rPr>
              <a:t>	&lt;</a:t>
            </a:r>
            <a:r>
              <a:rPr lang="en-US" sz="2500" dirty="0" err="1">
                <a:latin typeface="+mn-lt"/>
                <a:cs typeface="Times New Roman" panose="02020603050405020304" pitchFamily="18" charset="0"/>
              </a:rPr>
              <a:t>DisplayName</a:t>
            </a:r>
            <a:r>
              <a:rPr lang="en-US" sz="2500" dirty="0">
                <a:latin typeface="+mn-lt"/>
                <a:cs typeface="Times New Roman" panose="02020603050405020304" pitchFamily="18" charset="0"/>
              </a:rPr>
              <a:t>&gt;Key Value Map Operations 1&lt;/</a:t>
            </a:r>
            <a:r>
              <a:rPr lang="en-US" sz="2500" dirty="0" err="1">
                <a:latin typeface="+mn-lt"/>
                <a:cs typeface="Times New Roman" panose="02020603050405020304" pitchFamily="18" charset="0"/>
              </a:rPr>
              <a:t>DisplayName</a:t>
            </a:r>
            <a:r>
              <a:rPr lang="en-US" sz="2500" dirty="0" smtClean="0">
                <a:latin typeface="+mn-lt"/>
                <a:cs typeface="Times New Roman" panose="02020603050405020304" pitchFamily="18" charset="0"/>
              </a:rPr>
              <a:t>&gt; 	&lt;</a:t>
            </a:r>
            <a:r>
              <a:rPr lang="en-US" sz="2500" dirty="0">
                <a:latin typeface="+mn-lt"/>
                <a:cs typeface="Times New Roman" panose="02020603050405020304" pitchFamily="18" charset="0"/>
              </a:rPr>
              <a:t>Scope&gt;organization/environment/</a:t>
            </a:r>
            <a:r>
              <a:rPr lang="en-US" sz="2500" dirty="0" err="1">
                <a:latin typeface="+mn-lt"/>
                <a:cs typeface="Times New Roman" panose="02020603050405020304" pitchFamily="18" charset="0"/>
              </a:rPr>
              <a:t>apiproxy</a:t>
            </a:r>
            <a:r>
              <a:rPr lang="en-US" sz="2500" dirty="0">
                <a:latin typeface="+mn-lt"/>
                <a:cs typeface="Times New Roman" panose="02020603050405020304" pitchFamily="18" charset="0"/>
              </a:rPr>
              <a:t>/policy&lt;/Scope&gt;</a:t>
            </a:r>
          </a:p>
          <a:p>
            <a:pPr marL="0" indent="0">
              <a:buNone/>
            </a:pPr>
            <a:r>
              <a:rPr lang="en-US" sz="2500" dirty="0" smtClean="0">
                <a:latin typeface="+mn-lt"/>
                <a:cs typeface="Times New Roman" panose="02020603050405020304" pitchFamily="18" charset="0"/>
              </a:rPr>
              <a:t>	&lt;</a:t>
            </a:r>
            <a:r>
              <a:rPr lang="en-US" sz="2500" dirty="0" err="1">
                <a:latin typeface="+mn-lt"/>
                <a:cs typeface="Times New Roman" panose="02020603050405020304" pitchFamily="18" charset="0"/>
              </a:rPr>
              <a:t>ExpiryTimeInSecs</a:t>
            </a:r>
            <a:r>
              <a:rPr lang="en-US" sz="2500" dirty="0">
                <a:latin typeface="+mn-lt"/>
                <a:cs typeface="Times New Roman" panose="02020603050405020304" pitchFamily="18" charset="0"/>
              </a:rPr>
              <a:t>&gt;60&lt;/</a:t>
            </a:r>
            <a:r>
              <a:rPr lang="en-US" sz="2500" dirty="0" err="1">
                <a:latin typeface="+mn-lt"/>
                <a:cs typeface="Times New Roman" panose="02020603050405020304" pitchFamily="18" charset="0"/>
              </a:rPr>
              <a:t>ExpiryTimeInSecs</a:t>
            </a:r>
            <a:r>
              <a:rPr lang="en-US" sz="2500" dirty="0" smtClean="0">
                <a:latin typeface="+mn-lt"/>
                <a:cs typeface="Times New Roman" panose="02020603050405020304" pitchFamily="18" charset="0"/>
              </a:rPr>
              <a:t>&gt; &lt;</a:t>
            </a:r>
            <a:r>
              <a:rPr lang="en-US" sz="2500" dirty="0" err="1">
                <a:latin typeface="+mn-lt"/>
                <a:cs typeface="Times New Roman" panose="02020603050405020304" pitchFamily="18" charset="0"/>
              </a:rPr>
              <a:t>FaultRules</a:t>
            </a:r>
            <a:r>
              <a:rPr lang="en-US" sz="2500" dirty="0">
                <a:latin typeface="+mn-lt"/>
                <a:cs typeface="Times New Roman" panose="02020603050405020304" pitchFamily="18" charset="0"/>
              </a:rPr>
              <a:t>/&gt;&lt;Properties</a:t>
            </a:r>
            <a:r>
              <a:rPr lang="en-US" sz="2500" dirty="0" smtClean="0">
                <a:latin typeface="+mn-lt"/>
                <a:cs typeface="Times New Roman" panose="02020603050405020304" pitchFamily="18" charset="0"/>
              </a:rPr>
              <a:t>/&gt; 	&lt;</a:t>
            </a:r>
            <a:r>
              <a:rPr lang="en-US" sz="2500" dirty="0" err="1">
                <a:latin typeface="+mn-lt"/>
                <a:cs typeface="Times New Roman" panose="02020603050405020304" pitchFamily="18" charset="0"/>
              </a:rPr>
              <a:t>ExclusiveCache</a:t>
            </a:r>
            <a:r>
              <a:rPr lang="en-US" sz="2500" dirty="0">
                <a:latin typeface="+mn-lt"/>
                <a:cs typeface="Times New Roman" panose="02020603050405020304" pitchFamily="18" charset="0"/>
              </a:rPr>
              <a:t>&gt;false&lt;/</a:t>
            </a:r>
            <a:r>
              <a:rPr lang="en-US" sz="2500" dirty="0" err="1">
                <a:latin typeface="+mn-lt"/>
                <a:cs typeface="Times New Roman" panose="02020603050405020304" pitchFamily="18" charset="0"/>
              </a:rPr>
              <a:t>ExclusiveCache</a:t>
            </a:r>
            <a:r>
              <a:rPr lang="en-US" sz="2500" dirty="0">
                <a:latin typeface="+mn-lt"/>
                <a:cs typeface="Times New Roman" panose="02020603050405020304" pitchFamily="18" charset="0"/>
              </a:rPr>
              <a:t>&gt;</a:t>
            </a:r>
          </a:p>
          <a:p>
            <a:pPr marL="0" indent="0">
              <a:buNone/>
            </a:pPr>
            <a:r>
              <a:rPr lang="en-US" sz="2500" dirty="0" smtClean="0">
                <a:latin typeface="+mn-lt"/>
                <a:cs typeface="Times New Roman" panose="02020603050405020304" pitchFamily="18" charset="0"/>
              </a:rPr>
              <a:t>	&lt;</a:t>
            </a:r>
            <a:r>
              <a:rPr lang="en-US" sz="2500" dirty="0" err="1">
                <a:latin typeface="+mn-lt"/>
                <a:cs typeface="Times New Roman" panose="02020603050405020304" pitchFamily="18" charset="0"/>
              </a:rPr>
              <a:t>InitialEntries</a:t>
            </a:r>
            <a:r>
              <a:rPr lang="en-US" sz="2500" dirty="0">
                <a:latin typeface="+mn-lt"/>
                <a:cs typeface="Times New Roman" panose="02020603050405020304" pitchFamily="18" charset="0"/>
              </a:rPr>
              <a:t>&gt;&lt;Entry</a:t>
            </a:r>
            <a:r>
              <a:rPr lang="en-US" sz="2500" dirty="0" smtClean="0">
                <a:latin typeface="+mn-lt"/>
                <a:cs typeface="Times New Roman" panose="02020603050405020304" pitchFamily="18" charset="0"/>
              </a:rPr>
              <a:t>&gt; &lt;</a:t>
            </a:r>
            <a:r>
              <a:rPr lang="en-US" sz="2500" dirty="0">
                <a:latin typeface="+mn-lt"/>
                <a:cs typeface="Times New Roman" panose="02020603050405020304" pitchFamily="18" charset="0"/>
              </a:rPr>
              <a:t>Key&gt;&lt;Parameter&gt;k1&lt;/Parameter&gt;&lt;/Key</a:t>
            </a:r>
            <a:r>
              <a:rPr lang="en-US" sz="2500" dirty="0" smtClean="0">
                <a:latin typeface="+mn-lt"/>
                <a:cs typeface="Times New Roman" panose="02020603050405020304" pitchFamily="18" charset="0"/>
              </a:rPr>
              <a:t>&gt; &lt;</a:t>
            </a:r>
            <a:r>
              <a:rPr lang="en-US" sz="2500" dirty="0">
                <a:latin typeface="+mn-lt"/>
                <a:cs typeface="Times New Roman" panose="02020603050405020304" pitchFamily="18" charset="0"/>
              </a:rPr>
              <a:t>Value&gt;v1&lt;/Value</a:t>
            </a:r>
            <a:r>
              <a:rPr lang="en-US" sz="2500" dirty="0" smtClean="0">
                <a:latin typeface="+mn-lt"/>
                <a:cs typeface="Times New Roman" panose="02020603050405020304" pitchFamily="18" charset="0"/>
              </a:rPr>
              <a:t>&gt; 	&lt;/</a:t>
            </a:r>
            <a:r>
              <a:rPr lang="en-US" sz="2500" dirty="0">
                <a:latin typeface="+mn-lt"/>
                <a:cs typeface="Times New Roman" panose="02020603050405020304" pitchFamily="18" charset="0"/>
              </a:rPr>
              <a:t>Entry&gt;..&lt;/</a:t>
            </a:r>
            <a:r>
              <a:rPr lang="en-US" sz="2500" dirty="0" err="1">
                <a:latin typeface="+mn-lt"/>
                <a:cs typeface="Times New Roman" panose="02020603050405020304" pitchFamily="18" charset="0"/>
              </a:rPr>
              <a:t>InitialEntries</a:t>
            </a:r>
            <a:r>
              <a:rPr lang="en-US" sz="2500" dirty="0">
                <a:latin typeface="+mn-lt"/>
                <a:cs typeface="Times New Roman" panose="02020603050405020304" pitchFamily="18" charset="0"/>
              </a:rPr>
              <a:t>&gt;</a:t>
            </a:r>
          </a:p>
          <a:p>
            <a:pPr marL="0" indent="0">
              <a:buNone/>
            </a:pPr>
            <a:r>
              <a:rPr lang="en-US" sz="2500" dirty="0" smtClean="0">
                <a:latin typeface="+mn-lt"/>
                <a:cs typeface="Times New Roman" panose="02020603050405020304" pitchFamily="18" charset="0"/>
              </a:rPr>
              <a:t>	&lt;</a:t>
            </a:r>
            <a:r>
              <a:rPr lang="en-US" sz="2500" dirty="0">
                <a:latin typeface="+mn-lt"/>
                <a:cs typeface="Times New Roman" panose="02020603050405020304" pitchFamily="18" charset="0"/>
              </a:rPr>
              <a:t>Put override="true</a:t>
            </a:r>
            <a:r>
              <a:rPr lang="en-US" sz="2500" dirty="0" smtClean="0">
                <a:latin typeface="+mn-lt"/>
                <a:cs typeface="Times New Roman" panose="02020603050405020304" pitchFamily="18" charset="0"/>
              </a:rPr>
              <a:t>"&gt; &lt;</a:t>
            </a:r>
            <a:r>
              <a:rPr lang="en-US" sz="2500" dirty="0">
                <a:latin typeface="+mn-lt"/>
                <a:cs typeface="Times New Roman" panose="02020603050405020304" pitchFamily="18" charset="0"/>
              </a:rPr>
              <a:t>Key&gt;&lt;Parameter ref="</a:t>
            </a:r>
            <a:r>
              <a:rPr lang="en-US" sz="2500" dirty="0" err="1">
                <a:latin typeface="+mn-lt"/>
                <a:cs typeface="Times New Roman" panose="02020603050405020304" pitchFamily="18" charset="0"/>
              </a:rPr>
              <a:t>urlencoding.requesturl.hashed</a:t>
            </a:r>
            <a:r>
              <a:rPr lang="en-US" sz="2500" dirty="0">
                <a:latin typeface="+mn-lt"/>
                <a:cs typeface="Times New Roman" panose="02020603050405020304" pitchFamily="18" charset="0"/>
              </a:rPr>
              <a:t>"/&gt;&lt;/Key&gt;</a:t>
            </a:r>
          </a:p>
          <a:p>
            <a:pPr marL="0" indent="0">
              <a:buNone/>
            </a:pPr>
            <a:r>
              <a:rPr lang="en-US" sz="2500" dirty="0" smtClean="0">
                <a:latin typeface="+mn-lt"/>
                <a:cs typeface="Times New Roman" panose="02020603050405020304" pitchFamily="18" charset="0"/>
              </a:rPr>
              <a:t>	&lt;</a:t>
            </a:r>
            <a:r>
              <a:rPr lang="en-US" sz="2500" dirty="0">
                <a:latin typeface="+mn-lt"/>
                <a:cs typeface="Times New Roman" panose="02020603050405020304" pitchFamily="18" charset="0"/>
              </a:rPr>
              <a:t>Value ref="</a:t>
            </a:r>
            <a:r>
              <a:rPr lang="en-US" sz="2500" dirty="0" err="1">
                <a:latin typeface="+mn-lt"/>
                <a:cs typeface="Times New Roman" panose="02020603050405020304" pitchFamily="18" charset="0"/>
              </a:rPr>
              <a:t>urlencoding.longurl.encoded</a:t>
            </a:r>
            <a:r>
              <a:rPr lang="en-US" sz="2500" dirty="0" smtClean="0">
                <a:latin typeface="+mn-lt"/>
                <a:cs typeface="Times New Roman" panose="02020603050405020304" pitchFamily="18" charset="0"/>
              </a:rPr>
              <a:t>"/&gt; &lt;</a:t>
            </a:r>
            <a:r>
              <a:rPr lang="en-US" sz="2500" dirty="0">
                <a:latin typeface="+mn-lt"/>
                <a:cs typeface="Times New Roman" panose="02020603050405020304" pitchFamily="18" charset="0"/>
              </a:rPr>
              <a:t>Value ref="request.queryparam.url</a:t>
            </a:r>
            <a:r>
              <a:rPr lang="en-US" sz="2500" dirty="0" smtClean="0">
                <a:latin typeface="+mn-lt"/>
                <a:cs typeface="Times New Roman" panose="02020603050405020304" pitchFamily="18" charset="0"/>
              </a:rPr>
              <a:t>"/&gt; &lt;/</a:t>
            </a:r>
            <a:r>
              <a:rPr lang="en-US" sz="2500" dirty="0">
                <a:latin typeface="+mn-lt"/>
                <a:cs typeface="Times New Roman" panose="02020603050405020304" pitchFamily="18" charset="0"/>
              </a:rPr>
              <a:t>Put&gt;</a:t>
            </a:r>
          </a:p>
          <a:p>
            <a:pPr marL="0" indent="0">
              <a:buNone/>
            </a:pPr>
            <a:r>
              <a:rPr lang="en-US" sz="2500" dirty="0" smtClean="0">
                <a:latin typeface="+mn-lt"/>
                <a:cs typeface="Times New Roman" panose="02020603050405020304" pitchFamily="18" charset="0"/>
              </a:rPr>
              <a:t>	&lt;</a:t>
            </a:r>
            <a:r>
              <a:rPr lang="en-US" sz="2500" dirty="0">
                <a:latin typeface="+mn-lt"/>
                <a:cs typeface="Times New Roman" panose="02020603050405020304" pitchFamily="18" charset="0"/>
              </a:rPr>
              <a:t>Get </a:t>
            </a:r>
            <a:r>
              <a:rPr lang="en-US" sz="2500" dirty="0" err="1">
                <a:latin typeface="+mn-lt"/>
                <a:cs typeface="Times New Roman" panose="02020603050405020304" pitchFamily="18" charset="0"/>
              </a:rPr>
              <a:t>assignTo</a:t>
            </a:r>
            <a:r>
              <a:rPr lang="en-US" sz="2500" dirty="0">
                <a:latin typeface="+mn-lt"/>
                <a:cs typeface="Times New Roman" panose="02020603050405020304" pitchFamily="18" charset="0"/>
              </a:rPr>
              <a:t>="</a:t>
            </a:r>
            <a:r>
              <a:rPr lang="en-US" sz="2500" dirty="0" err="1">
                <a:latin typeface="+mn-lt"/>
                <a:cs typeface="Times New Roman" panose="02020603050405020304" pitchFamily="18" charset="0"/>
              </a:rPr>
              <a:t>urlencoding.shorturl</a:t>
            </a:r>
            <a:r>
              <a:rPr lang="en-US" sz="2500" dirty="0">
                <a:latin typeface="+mn-lt"/>
                <a:cs typeface="Times New Roman" panose="02020603050405020304" pitchFamily="18" charset="0"/>
              </a:rPr>
              <a:t>" index='1'&gt;</a:t>
            </a:r>
          </a:p>
          <a:p>
            <a:pPr marL="0" indent="0">
              <a:buNone/>
            </a:pPr>
            <a:r>
              <a:rPr lang="en-US" sz="2500" dirty="0" smtClean="0">
                <a:latin typeface="+mn-lt"/>
                <a:cs typeface="Times New Roman" panose="02020603050405020304" pitchFamily="18" charset="0"/>
              </a:rPr>
              <a:t>	&lt;</a:t>
            </a:r>
            <a:r>
              <a:rPr lang="en-US" sz="2500" dirty="0">
                <a:latin typeface="+mn-lt"/>
                <a:cs typeface="Times New Roman" panose="02020603050405020304" pitchFamily="18" charset="0"/>
              </a:rPr>
              <a:t>Key&gt;	&lt;Parameter ref="</a:t>
            </a:r>
            <a:r>
              <a:rPr lang="en-US" sz="2500" dirty="0" err="1">
                <a:latin typeface="+mn-lt"/>
                <a:cs typeface="Times New Roman" panose="02020603050405020304" pitchFamily="18" charset="0"/>
              </a:rPr>
              <a:t>urlencoding.requesturl.hashed</a:t>
            </a:r>
            <a:r>
              <a:rPr lang="en-US" sz="2500" dirty="0">
                <a:latin typeface="+mn-lt"/>
                <a:cs typeface="Times New Roman" panose="02020603050405020304" pitchFamily="18" charset="0"/>
              </a:rPr>
              <a:t>"/&gt;&lt;/Key&gt;&lt;/Get&gt;</a:t>
            </a:r>
          </a:p>
          <a:p>
            <a:pPr marL="0" indent="0">
              <a:buNone/>
            </a:pPr>
            <a:r>
              <a:rPr lang="en-US" sz="2500" dirty="0" smtClean="0">
                <a:latin typeface="+mn-lt"/>
                <a:cs typeface="Times New Roman" panose="02020603050405020304" pitchFamily="18" charset="0"/>
              </a:rPr>
              <a:t>	&lt;</a:t>
            </a:r>
            <a:r>
              <a:rPr lang="en-US" sz="2500" dirty="0">
                <a:latin typeface="+mn-lt"/>
                <a:cs typeface="Times New Roman" panose="02020603050405020304" pitchFamily="18" charset="0"/>
              </a:rPr>
              <a:t>Delete&gt;&lt;Key&gt;&lt;Parameter ref="</a:t>
            </a:r>
            <a:r>
              <a:rPr lang="en-US" sz="2500" dirty="0" err="1">
                <a:latin typeface="+mn-lt"/>
                <a:cs typeface="Times New Roman" panose="02020603050405020304" pitchFamily="18" charset="0"/>
              </a:rPr>
              <a:t>myvar</a:t>
            </a:r>
            <a:r>
              <a:rPr lang="en-US" sz="2500" dirty="0">
                <a:latin typeface="+mn-lt"/>
                <a:cs typeface="Times New Roman" panose="02020603050405020304" pitchFamily="18" charset="0"/>
              </a:rPr>
              <a:t>"&gt;&lt;/Parameter&gt;&lt;/Key&gt;&lt;/Delete&gt;</a:t>
            </a:r>
          </a:p>
          <a:p>
            <a:pPr marL="0" indent="0">
              <a:buNone/>
            </a:pPr>
            <a:r>
              <a:rPr lang="en-US" sz="2500" dirty="0" smtClean="0">
                <a:latin typeface="+mn-lt"/>
                <a:cs typeface="Times New Roman" panose="02020603050405020304" pitchFamily="18" charset="0"/>
              </a:rPr>
              <a:t>	&lt;</a:t>
            </a:r>
            <a:r>
              <a:rPr lang="en-US" sz="2500" dirty="0">
                <a:latin typeface="+mn-lt"/>
                <a:cs typeface="Times New Roman" panose="02020603050405020304" pitchFamily="18" charset="0"/>
              </a:rPr>
              <a:t>Scope&gt;</a:t>
            </a:r>
            <a:r>
              <a:rPr lang="en-US" sz="2500" dirty="0" err="1">
                <a:latin typeface="+mn-lt"/>
                <a:cs typeface="Times New Roman" panose="02020603050405020304" pitchFamily="18" charset="0"/>
              </a:rPr>
              <a:t>apiproxy</a:t>
            </a:r>
            <a:r>
              <a:rPr lang="en-US" sz="2500" dirty="0">
                <a:latin typeface="+mn-lt"/>
                <a:cs typeface="Times New Roman" panose="02020603050405020304" pitchFamily="18" charset="0"/>
              </a:rPr>
              <a:t>&lt;/Scope&gt;</a:t>
            </a:r>
          </a:p>
          <a:p>
            <a:pPr marL="0" indent="0">
              <a:buNone/>
            </a:pPr>
            <a:r>
              <a:rPr lang="en-US" sz="2500" dirty="0" smtClean="0">
                <a:latin typeface="+mn-lt"/>
                <a:cs typeface="Times New Roman" panose="02020603050405020304" pitchFamily="18" charset="0"/>
              </a:rPr>
              <a:t>	&lt;/</a:t>
            </a:r>
            <a:r>
              <a:rPr lang="en-US" sz="2500" dirty="0" err="1">
                <a:latin typeface="+mn-lt"/>
                <a:cs typeface="Times New Roman" panose="02020603050405020304" pitchFamily="18" charset="0"/>
              </a:rPr>
              <a:t>KeyValueMapOperations</a:t>
            </a:r>
            <a:r>
              <a:rPr lang="en-US" sz="2500" dirty="0">
                <a:latin typeface="+mn-lt"/>
                <a:cs typeface="Times New Roman" panose="02020603050405020304" pitchFamily="18" charset="0"/>
              </a:rPr>
              <a:t>&gt;</a:t>
            </a:r>
          </a:p>
          <a:p>
            <a:endParaRPr lang="en-US" dirty="0"/>
          </a:p>
        </p:txBody>
      </p:sp>
      <p:sp>
        <p:nvSpPr>
          <p:cNvPr id="3" name="Title 2"/>
          <p:cNvSpPr>
            <a:spLocks noGrp="1"/>
          </p:cNvSpPr>
          <p:nvPr>
            <p:ph type="title"/>
          </p:nvPr>
        </p:nvSpPr>
        <p:spPr/>
        <p:txBody>
          <a:bodyPr/>
          <a:lstStyle/>
          <a:p>
            <a:r>
              <a:rPr lang="en-US" dirty="0"/>
              <a:t>Persist data using </a:t>
            </a:r>
            <a:r>
              <a:rPr lang="en-US" dirty="0" err="1"/>
              <a:t>KeyValueMap</a:t>
            </a:r>
            <a:endParaRPr lang="en-US" dirty="0"/>
          </a:p>
        </p:txBody>
      </p:sp>
    </p:spTree>
    <p:extLst>
      <p:ext uri="{BB962C8B-B14F-4D97-AF65-F5344CB8AC3E}">
        <p14:creationId xmlns:p14="http://schemas.microsoft.com/office/powerpoint/2010/main" val="3061422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Exposing a single SOAP service that you can consume via a web service  or an app.</a:t>
            </a:r>
          </a:p>
          <a:p>
            <a:r>
              <a:rPr lang="en-IN" sz="1800" dirty="0" err="1"/>
              <a:t>Apigee</a:t>
            </a:r>
            <a:r>
              <a:rPr lang="en-IN" sz="1800" dirty="0"/>
              <a:t> enables multiple devices to consume and convert SOAP XML responses to </a:t>
            </a:r>
            <a:r>
              <a:rPr lang="en-IN" sz="1800" dirty="0" err="1"/>
              <a:t>RESTful</a:t>
            </a:r>
            <a:r>
              <a:rPr lang="en-IN" sz="1800" dirty="0"/>
              <a:t> JSON, which is lightweight for mobile device consumption</a:t>
            </a:r>
            <a:r>
              <a:rPr lang="en-IN" sz="1800" dirty="0" smtClean="0"/>
              <a:t>.</a:t>
            </a:r>
            <a:endParaRPr lang="en-US" sz="1800" dirty="0"/>
          </a:p>
        </p:txBody>
      </p:sp>
      <p:sp>
        <p:nvSpPr>
          <p:cNvPr id="3" name="Title 2"/>
          <p:cNvSpPr>
            <a:spLocks noGrp="1"/>
          </p:cNvSpPr>
          <p:nvPr>
            <p:ph type="title"/>
          </p:nvPr>
        </p:nvSpPr>
        <p:spPr/>
        <p:txBody>
          <a:bodyPr>
            <a:normAutofit/>
          </a:bodyPr>
          <a:lstStyle/>
          <a:p>
            <a:r>
              <a:rPr lang="en-IN" sz="2000" dirty="0"/>
              <a:t>SAP Access: Enabling Mobile Apps to </a:t>
            </a:r>
            <a:br>
              <a:rPr lang="en-IN" sz="2000" dirty="0"/>
            </a:br>
            <a:r>
              <a:rPr lang="en-IN" sz="2000" dirty="0"/>
              <a:t>Consume Services from an ERP </a:t>
            </a:r>
            <a:r>
              <a:rPr lang="en-IN" sz="2000" dirty="0" smtClean="0"/>
              <a:t>Backend</a:t>
            </a:r>
            <a:endParaRPr lang="en-US" sz="2000" dirty="0"/>
          </a:p>
        </p:txBody>
      </p:sp>
    </p:spTree>
    <p:extLst>
      <p:ext uri="{BB962C8B-B14F-4D97-AF65-F5344CB8AC3E}">
        <p14:creationId xmlns:p14="http://schemas.microsoft.com/office/powerpoint/2010/main" val="12945549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sz="2100" dirty="0"/>
              <a:t>Code applied in Proxy Endpoint Default</a:t>
            </a:r>
          </a:p>
          <a:p>
            <a:pPr marL="0" indent="0">
              <a:buNone/>
            </a:pPr>
            <a:r>
              <a:rPr lang="en-IN" dirty="0" smtClean="0"/>
              <a:t>	</a:t>
            </a:r>
            <a:r>
              <a:rPr lang="en-IN" sz="1500" dirty="0" smtClean="0"/>
              <a:t>&lt;</a:t>
            </a:r>
            <a:r>
              <a:rPr lang="en-IN" sz="1500" dirty="0" err="1"/>
              <a:t>PreFlow</a:t>
            </a:r>
            <a:r>
              <a:rPr lang="en-IN" sz="1500" dirty="0"/>
              <a:t> name="</a:t>
            </a:r>
            <a:r>
              <a:rPr lang="en-IN" sz="1500" dirty="0" err="1"/>
              <a:t>PreFlow</a:t>
            </a:r>
            <a:r>
              <a:rPr lang="en-IN" sz="1500" dirty="0"/>
              <a:t>"&gt;</a:t>
            </a:r>
          </a:p>
          <a:p>
            <a:pPr marL="0" indent="0">
              <a:buNone/>
            </a:pPr>
            <a:r>
              <a:rPr lang="en-IN" sz="1500" dirty="0" smtClean="0"/>
              <a:t>	&lt;</a:t>
            </a:r>
            <a:r>
              <a:rPr lang="en-IN" sz="1500" dirty="0"/>
              <a:t>Request/&gt;</a:t>
            </a:r>
          </a:p>
          <a:p>
            <a:pPr marL="0" indent="0">
              <a:buNone/>
            </a:pPr>
            <a:r>
              <a:rPr lang="en-IN" sz="1500" dirty="0" smtClean="0"/>
              <a:t>	&lt;</a:t>
            </a:r>
            <a:r>
              <a:rPr lang="en-IN" sz="1500" dirty="0"/>
              <a:t>Response</a:t>
            </a:r>
            <a:r>
              <a:rPr lang="en-IN" sz="1500" dirty="0" smtClean="0"/>
              <a:t>&gt; &lt;</a:t>
            </a:r>
            <a:r>
              <a:rPr lang="en-IN" sz="1500" dirty="0"/>
              <a:t>Step&gt;&lt;Name&gt; </a:t>
            </a:r>
            <a:r>
              <a:rPr lang="en-IN" sz="1500" dirty="0" err="1"/>
              <a:t>KeyValueMapOperations</a:t>
            </a:r>
            <a:r>
              <a:rPr lang="en-IN" sz="1500" dirty="0"/>
              <a:t> &lt;/Name&gt;&lt;/Step</a:t>
            </a:r>
            <a:r>
              <a:rPr lang="en-IN" sz="1500" dirty="0" smtClean="0"/>
              <a:t>&gt; &lt;/</a:t>
            </a:r>
            <a:r>
              <a:rPr lang="en-IN" sz="1500" dirty="0"/>
              <a:t>Response&gt;</a:t>
            </a:r>
          </a:p>
          <a:p>
            <a:pPr marL="0" indent="0">
              <a:buNone/>
            </a:pPr>
            <a:r>
              <a:rPr lang="en-IN" sz="1500" dirty="0"/>
              <a:t>	</a:t>
            </a:r>
            <a:r>
              <a:rPr lang="en-IN" sz="1500" dirty="0" smtClean="0"/>
              <a:t>&lt;/</a:t>
            </a:r>
            <a:r>
              <a:rPr lang="en-IN" sz="1500" dirty="0" err="1"/>
              <a:t>PreFlow</a:t>
            </a:r>
            <a:r>
              <a:rPr lang="en-IN" sz="1500" dirty="0"/>
              <a:t>&gt;</a:t>
            </a:r>
          </a:p>
          <a:p>
            <a:r>
              <a:rPr lang="en-US" sz="2100" dirty="0"/>
              <a:t>Variables Got</a:t>
            </a:r>
          </a:p>
          <a:p>
            <a:pPr marL="0" indent="0">
              <a:buNone/>
            </a:pPr>
            <a:r>
              <a:rPr lang="en-US" dirty="0" smtClean="0"/>
              <a:t>	</a:t>
            </a:r>
            <a:r>
              <a:rPr lang="en-US" sz="1500" dirty="0" err="1" smtClean="0"/>
              <a:t>urlencoding.requesturl.hashed</a:t>
            </a:r>
            <a:endParaRPr lang="en-US" sz="1500" dirty="0"/>
          </a:p>
          <a:p>
            <a:pPr marL="0" indent="0">
              <a:buNone/>
            </a:pPr>
            <a:r>
              <a:rPr lang="en-US" sz="1500" dirty="0" smtClean="0"/>
              <a:t>	</a:t>
            </a:r>
            <a:r>
              <a:rPr lang="en-US" sz="1500" dirty="0" err="1" smtClean="0"/>
              <a:t>urlencoding.longurl.encoded</a:t>
            </a:r>
            <a:endParaRPr lang="en-US" sz="1500" dirty="0"/>
          </a:p>
          <a:p>
            <a:pPr marL="0" indent="0">
              <a:buNone/>
            </a:pPr>
            <a:r>
              <a:rPr lang="en-US" sz="1500" dirty="0" smtClean="0"/>
              <a:t>	request.queryparam.url</a:t>
            </a:r>
            <a:r>
              <a:rPr lang="en-US" sz="1500" dirty="0"/>
              <a:t> </a:t>
            </a:r>
            <a:r>
              <a:rPr lang="en-US" sz="1500" dirty="0" err="1" smtClean="0"/>
              <a:t>urlencoding.requesturl.hashed</a:t>
            </a:r>
            <a:r>
              <a:rPr lang="en-US" sz="1500" dirty="0" smtClean="0"/>
              <a:t> </a:t>
            </a:r>
            <a:r>
              <a:rPr lang="en-US" sz="1500" dirty="0" err="1" smtClean="0"/>
              <a:t>myvar</a:t>
            </a:r>
            <a:endParaRPr lang="en-US" sz="1500" dirty="0"/>
          </a:p>
          <a:p>
            <a:r>
              <a:rPr lang="en-US" sz="2100" dirty="0"/>
              <a:t>Variables Set</a:t>
            </a:r>
          </a:p>
          <a:p>
            <a:pPr marL="0" indent="0">
              <a:buNone/>
            </a:pPr>
            <a:r>
              <a:rPr lang="en-US" dirty="0" smtClean="0"/>
              <a:t>	</a:t>
            </a:r>
            <a:r>
              <a:rPr lang="en-US" sz="1500" dirty="0" err="1" smtClean="0"/>
              <a:t>keyvaluemapoperations.KeyValueMapOperations</a:t>
            </a:r>
            <a:r>
              <a:rPr lang="en-US" sz="1500" dirty="0"/>
              <a:t>.: true</a:t>
            </a:r>
          </a:p>
          <a:p>
            <a:pPr marL="0" indent="0">
              <a:buNone/>
            </a:pPr>
            <a:r>
              <a:rPr lang="en-US" sz="1500" dirty="0" smtClean="0"/>
              <a:t>	</a:t>
            </a:r>
            <a:r>
              <a:rPr lang="en-US" sz="1500" dirty="0" err="1" smtClean="0"/>
              <a:t>urlencoding.shorturl</a:t>
            </a:r>
            <a:r>
              <a:rPr lang="en-US" sz="1500" dirty="0"/>
              <a:t>: null</a:t>
            </a:r>
          </a:p>
          <a:p>
            <a:r>
              <a:rPr lang="en-US" sz="2100" dirty="0"/>
              <a:t>Http Link:</a:t>
            </a:r>
          </a:p>
          <a:p>
            <a:pPr lvl="1"/>
            <a:r>
              <a:rPr lang="en-US" sz="1600" dirty="0"/>
              <a:t>http://my_apigee-test.apigee.net/v1/keyvaluemap/users </a:t>
            </a:r>
          </a:p>
          <a:p>
            <a:endParaRPr lang="en-US" dirty="0"/>
          </a:p>
        </p:txBody>
      </p:sp>
      <p:sp>
        <p:nvSpPr>
          <p:cNvPr id="3" name="Title 2"/>
          <p:cNvSpPr>
            <a:spLocks noGrp="1"/>
          </p:cNvSpPr>
          <p:nvPr>
            <p:ph type="title"/>
          </p:nvPr>
        </p:nvSpPr>
        <p:spPr/>
        <p:txBody>
          <a:bodyPr/>
          <a:lstStyle/>
          <a:p>
            <a:r>
              <a:rPr lang="en-US" dirty="0"/>
              <a:t>Persist data using </a:t>
            </a:r>
            <a:r>
              <a:rPr lang="en-US" dirty="0" err="1" smtClean="0"/>
              <a:t>KeyValueMap</a:t>
            </a:r>
            <a:endParaRPr lang="en-US" dirty="0"/>
          </a:p>
        </p:txBody>
      </p:sp>
    </p:spTree>
    <p:extLst>
      <p:ext uri="{BB962C8B-B14F-4D97-AF65-F5344CB8AC3E}">
        <p14:creationId xmlns:p14="http://schemas.microsoft.com/office/powerpoint/2010/main" val="521639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sz="1800" dirty="0"/>
              <a:t>Output after applying policy :</a:t>
            </a:r>
          </a:p>
          <a:p>
            <a:pPr marL="0" indent="0">
              <a:buNone/>
            </a:pPr>
            <a:r>
              <a:rPr lang="en-US" dirty="0" smtClean="0"/>
              <a:t>	</a:t>
            </a:r>
            <a:r>
              <a:rPr lang="en-US" sz="1200" dirty="0" smtClean="0"/>
              <a:t>&lt;?</a:t>
            </a:r>
            <a:r>
              <a:rPr lang="en-US" sz="1200" dirty="0"/>
              <a:t>xml version="1.0" encoding="UTF-8" standalone="yes"?&gt;</a:t>
            </a:r>
          </a:p>
          <a:p>
            <a:pPr marL="0" indent="0">
              <a:buNone/>
            </a:pPr>
            <a:r>
              <a:rPr lang="en-US" sz="1200" dirty="0" smtClean="0"/>
              <a:t>	&lt;</a:t>
            </a:r>
            <a:r>
              <a:rPr lang="en-US" sz="1200" dirty="0"/>
              <a:t>users</a:t>
            </a:r>
            <a:r>
              <a:rPr lang="en-US" sz="1200" dirty="0" smtClean="0"/>
              <a:t>&gt; &lt;</a:t>
            </a:r>
            <a:r>
              <a:rPr lang="en-US" sz="1200" dirty="0"/>
              <a:t>user&gt;</a:t>
            </a:r>
          </a:p>
          <a:p>
            <a:pPr marL="0" indent="0">
              <a:buNone/>
            </a:pPr>
            <a:r>
              <a:rPr lang="en-US" sz="1200" dirty="0" smtClean="0"/>
              <a:t>	&lt;</a:t>
            </a:r>
            <a:r>
              <a:rPr lang="en-US" sz="1200" dirty="0"/>
              <a:t>address&gt;260 Sheridan Avenue, Suite 320 Palo Alto, CA </a:t>
            </a:r>
            <a:r>
              <a:rPr lang="en-US" sz="1200" dirty="0" smtClean="0"/>
              <a:t>	94306</a:t>
            </a:r>
            <a:r>
              <a:rPr lang="en-US" sz="1200" dirty="0"/>
              <a:t>&lt;/address&gt;</a:t>
            </a:r>
          </a:p>
          <a:p>
            <a:pPr marL="0" indent="0">
              <a:buNone/>
            </a:pPr>
            <a:r>
              <a:rPr lang="en-US" sz="1200" dirty="0" smtClean="0"/>
              <a:t>	&lt;</a:t>
            </a:r>
            <a:r>
              <a:rPr lang="en-US" sz="1200" dirty="0"/>
              <a:t>id&gt;48&lt;/id&gt;</a:t>
            </a:r>
          </a:p>
          <a:p>
            <a:pPr marL="0" indent="0">
              <a:buNone/>
            </a:pPr>
            <a:r>
              <a:rPr lang="en-US" sz="1200" dirty="0" smtClean="0"/>
              <a:t>	&lt;</a:t>
            </a:r>
            <a:r>
              <a:rPr lang="en-US" sz="1200" dirty="0"/>
              <a:t>name&gt;Roger M&lt;/name&gt;</a:t>
            </a:r>
          </a:p>
          <a:p>
            <a:pPr marL="0" indent="0">
              <a:buNone/>
            </a:pPr>
            <a:r>
              <a:rPr lang="en-US" sz="1200" dirty="0" smtClean="0"/>
              <a:t>	&lt;</a:t>
            </a:r>
            <a:r>
              <a:rPr lang="en-US" sz="1200" dirty="0"/>
              <a:t>phone&gt;+1 (408) 343-7300&lt;/phone&gt;</a:t>
            </a:r>
          </a:p>
          <a:p>
            <a:pPr marL="0" indent="0">
              <a:buNone/>
            </a:pPr>
            <a:r>
              <a:rPr lang="en-US" sz="1200" dirty="0" smtClean="0"/>
              <a:t>	&lt;</a:t>
            </a:r>
            <a:r>
              <a:rPr lang="en-US" sz="1200" dirty="0"/>
              <a:t>shipping&gt; The Summit, 2nd floor B-</a:t>
            </a:r>
            <a:r>
              <a:rPr lang="en-US" sz="1200" dirty="0" err="1"/>
              <a:t>Wing,Bangalore</a:t>
            </a:r>
            <a:r>
              <a:rPr lang="en-US" sz="1200" dirty="0"/>
              <a:t>, </a:t>
            </a:r>
            <a:r>
              <a:rPr lang="en-US" sz="1200" dirty="0" smtClean="0"/>
              <a:t>	India</a:t>
            </a:r>
            <a:r>
              <a:rPr lang="en-US" sz="1200" dirty="0"/>
              <a:t>&lt;/shipping&gt;</a:t>
            </a:r>
          </a:p>
          <a:p>
            <a:pPr marL="0" indent="0">
              <a:buNone/>
            </a:pPr>
            <a:r>
              <a:rPr lang="en-US" sz="1200" dirty="0" smtClean="0"/>
              <a:t>	&lt;/</a:t>
            </a:r>
            <a:r>
              <a:rPr lang="en-US" sz="1200" dirty="0"/>
              <a:t>user&gt; …………</a:t>
            </a:r>
          </a:p>
          <a:p>
            <a:r>
              <a:rPr lang="en-US" sz="1400" dirty="0"/>
              <a:t>Http Link:</a:t>
            </a:r>
          </a:p>
          <a:p>
            <a:pPr lvl="1"/>
            <a:r>
              <a:rPr lang="en-US" sz="1200" dirty="0"/>
              <a:t>http://my_apigee-test.apigee.net/v1/xml_to_json/users </a:t>
            </a:r>
          </a:p>
          <a:p>
            <a:endParaRPr lang="en-US" dirty="0"/>
          </a:p>
        </p:txBody>
      </p:sp>
      <p:sp>
        <p:nvSpPr>
          <p:cNvPr id="3" name="Title 2"/>
          <p:cNvSpPr>
            <a:spLocks noGrp="1"/>
          </p:cNvSpPr>
          <p:nvPr>
            <p:ph type="title"/>
          </p:nvPr>
        </p:nvSpPr>
        <p:spPr/>
        <p:txBody>
          <a:bodyPr/>
          <a:lstStyle/>
          <a:p>
            <a:r>
              <a:rPr lang="en-US" dirty="0"/>
              <a:t>Persist data using </a:t>
            </a:r>
            <a:r>
              <a:rPr lang="en-US" dirty="0" err="1" smtClean="0"/>
              <a:t>KeyValueMap</a:t>
            </a:r>
            <a:endParaRPr lang="en-US" dirty="0"/>
          </a:p>
        </p:txBody>
      </p:sp>
    </p:spTree>
    <p:extLst>
      <p:ext uri="{BB962C8B-B14F-4D97-AF65-F5344CB8AC3E}">
        <p14:creationId xmlns:p14="http://schemas.microsoft.com/office/powerpoint/2010/main" val="7816135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The API Platform enables to configure custom exception handling using a policy of type </a:t>
            </a:r>
            <a:r>
              <a:rPr lang="en-IN" sz="1800" dirty="0" err="1"/>
              <a:t>RaiseFault</a:t>
            </a:r>
            <a:r>
              <a:rPr lang="en-IN" sz="1800" dirty="0"/>
              <a:t>. </a:t>
            </a:r>
            <a:r>
              <a:rPr lang="en-IN" sz="1800" dirty="0" err="1"/>
              <a:t>RaiseFault</a:t>
            </a:r>
            <a:r>
              <a:rPr lang="en-IN" sz="1800" dirty="0"/>
              <a:t> policy generates a custom message in response to an error condition. </a:t>
            </a:r>
          </a:p>
          <a:p>
            <a:r>
              <a:rPr lang="en-IN" sz="1800" dirty="0"/>
              <a:t>We use </a:t>
            </a:r>
            <a:r>
              <a:rPr lang="en-IN" sz="1800" dirty="0" err="1"/>
              <a:t>RaiseFault</a:t>
            </a:r>
            <a:r>
              <a:rPr lang="en-IN" sz="1800" dirty="0"/>
              <a:t> to define a </a:t>
            </a:r>
            <a:r>
              <a:rPr lang="en-IN" sz="1800" dirty="0" err="1"/>
              <a:t>FaultResponse</a:t>
            </a:r>
            <a:r>
              <a:rPr lang="en-IN" sz="1800" dirty="0"/>
              <a:t> that is returned to the requesting app when a specific condition arises. </a:t>
            </a:r>
          </a:p>
          <a:p>
            <a:r>
              <a:rPr lang="en-IN" sz="1800" dirty="0"/>
              <a:t>A </a:t>
            </a:r>
            <a:r>
              <a:rPr lang="en-IN" sz="1800" dirty="0" err="1"/>
              <a:t>FaultResponse</a:t>
            </a:r>
            <a:r>
              <a:rPr lang="en-IN" sz="1800" dirty="0"/>
              <a:t> can consist of HTTP headers, query parameters, and a message payload. When executed, the </a:t>
            </a:r>
            <a:r>
              <a:rPr lang="en-IN" sz="1800" dirty="0" err="1"/>
              <a:t>RaiseFault</a:t>
            </a:r>
            <a:r>
              <a:rPr lang="en-IN" sz="1800" dirty="0"/>
              <a:t> policy transfers the message Flow execution to the default </a:t>
            </a:r>
            <a:r>
              <a:rPr lang="en-IN" sz="1800" dirty="0" err="1"/>
              <a:t>ErrorFlow</a:t>
            </a:r>
            <a:r>
              <a:rPr lang="en-IN" sz="1800" dirty="0"/>
              <a:t>, which in turn returns the designated </a:t>
            </a:r>
            <a:r>
              <a:rPr lang="en-IN" sz="1800" dirty="0" err="1"/>
              <a:t>FaultResponse</a:t>
            </a:r>
            <a:r>
              <a:rPr lang="en-IN" sz="1800" dirty="0"/>
              <a:t> to the requesting client app.</a:t>
            </a:r>
          </a:p>
          <a:p>
            <a:endParaRPr lang="en-IN" sz="1800" dirty="0"/>
          </a:p>
          <a:p>
            <a:endParaRPr lang="en-IN" sz="1800" dirty="0"/>
          </a:p>
          <a:p>
            <a:endParaRPr lang="en-US" sz="1800" dirty="0"/>
          </a:p>
        </p:txBody>
      </p:sp>
      <p:sp>
        <p:nvSpPr>
          <p:cNvPr id="3" name="Title 2"/>
          <p:cNvSpPr>
            <a:spLocks noGrp="1"/>
          </p:cNvSpPr>
          <p:nvPr>
            <p:ph type="title"/>
          </p:nvPr>
        </p:nvSpPr>
        <p:spPr/>
        <p:txBody>
          <a:bodyPr/>
          <a:lstStyle/>
          <a:p>
            <a:r>
              <a:rPr lang="en-US" dirty="0"/>
              <a:t>Exception handling with </a:t>
            </a:r>
            <a:r>
              <a:rPr lang="en-US" dirty="0" err="1" smtClean="0"/>
              <a:t>RaiseFault</a:t>
            </a:r>
            <a:endParaRPr lang="en-US" dirty="0"/>
          </a:p>
        </p:txBody>
      </p:sp>
    </p:spTree>
    <p:extLst>
      <p:ext uri="{BB962C8B-B14F-4D97-AF65-F5344CB8AC3E}">
        <p14:creationId xmlns:p14="http://schemas.microsoft.com/office/powerpoint/2010/main" val="39181122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55000" lnSpcReduction="20000"/>
          </a:bodyPr>
          <a:lstStyle/>
          <a:p>
            <a:r>
              <a:rPr lang="en-US" sz="3300" dirty="0">
                <a:cs typeface="Times New Roman" panose="02020603050405020304" pitchFamily="18" charset="0"/>
              </a:rPr>
              <a:t>Implementation of Policy:</a:t>
            </a:r>
          </a:p>
          <a:p>
            <a:pPr marL="0" indent="0">
              <a:buNone/>
            </a:pPr>
            <a:r>
              <a:rPr lang="en-US" sz="2800" dirty="0">
                <a:cs typeface="Times New Roman" panose="02020603050405020304" pitchFamily="18" charset="0"/>
              </a:rPr>
              <a:t>	</a:t>
            </a:r>
            <a:r>
              <a:rPr lang="en-US" sz="2200" dirty="0" smtClean="0">
                <a:cs typeface="Times New Roman" panose="02020603050405020304" pitchFamily="18" charset="0"/>
              </a:rPr>
              <a:t>&lt;?</a:t>
            </a:r>
            <a:r>
              <a:rPr lang="en-US" sz="2200" dirty="0">
                <a:cs typeface="Times New Roman" panose="02020603050405020304" pitchFamily="18" charset="0"/>
              </a:rPr>
              <a:t>xml version="1.0" encoding="UTF-8" standalone="yes"?&gt;</a:t>
            </a:r>
          </a:p>
          <a:p>
            <a:pPr marL="0" indent="0">
              <a:buNone/>
            </a:pPr>
            <a:r>
              <a:rPr lang="en-US" sz="2200" dirty="0" smtClean="0">
                <a:cs typeface="Times New Roman" panose="02020603050405020304" pitchFamily="18" charset="0"/>
              </a:rPr>
              <a:t>	&lt;</a:t>
            </a:r>
            <a:r>
              <a:rPr lang="en-US" sz="2200" dirty="0" err="1">
                <a:cs typeface="Times New Roman" panose="02020603050405020304" pitchFamily="18" charset="0"/>
              </a:rPr>
              <a:t>RaiseFaultasync</a:t>
            </a:r>
            <a:r>
              <a:rPr lang="en-US" sz="2200" dirty="0">
                <a:cs typeface="Times New Roman" panose="02020603050405020304" pitchFamily="18" charset="0"/>
              </a:rPr>
              <a:t>="false" </a:t>
            </a:r>
            <a:r>
              <a:rPr lang="en-US" sz="2200" dirty="0" err="1">
                <a:cs typeface="Times New Roman" panose="02020603050405020304" pitchFamily="18" charset="0"/>
              </a:rPr>
              <a:t>continueOnError</a:t>
            </a:r>
            <a:r>
              <a:rPr lang="en-US" sz="2200" dirty="0">
                <a:cs typeface="Times New Roman" panose="02020603050405020304" pitchFamily="18" charset="0"/>
              </a:rPr>
              <a:t>="false" enabled="true" name="</a:t>
            </a:r>
            <a:r>
              <a:rPr lang="en-US" sz="2200" dirty="0" err="1">
                <a:cs typeface="Times New Roman" panose="02020603050405020304" pitchFamily="18" charset="0"/>
              </a:rPr>
              <a:t>RaiseFault</a:t>
            </a:r>
            <a:r>
              <a:rPr lang="en-US" sz="2200" dirty="0">
                <a:cs typeface="Times New Roman" panose="02020603050405020304" pitchFamily="18" charset="0"/>
              </a:rPr>
              <a:t>"&gt;</a:t>
            </a:r>
          </a:p>
          <a:p>
            <a:pPr marL="0" indent="0">
              <a:buNone/>
            </a:pPr>
            <a:r>
              <a:rPr lang="en-US" sz="2200" dirty="0" smtClean="0">
                <a:cs typeface="Times New Roman" panose="02020603050405020304" pitchFamily="18" charset="0"/>
              </a:rPr>
              <a:t>	&lt;</a:t>
            </a:r>
            <a:r>
              <a:rPr lang="en-US" sz="2200" dirty="0" err="1">
                <a:cs typeface="Times New Roman" panose="02020603050405020304" pitchFamily="18" charset="0"/>
              </a:rPr>
              <a:t>DisplayName</a:t>
            </a:r>
            <a:r>
              <a:rPr lang="en-US" sz="2200" dirty="0">
                <a:cs typeface="Times New Roman" panose="02020603050405020304" pitchFamily="18" charset="0"/>
              </a:rPr>
              <a:t>&gt;Raise Fault 1&lt;/</a:t>
            </a:r>
            <a:r>
              <a:rPr lang="en-US" sz="2200" dirty="0" err="1">
                <a:cs typeface="Times New Roman" panose="02020603050405020304" pitchFamily="18" charset="0"/>
              </a:rPr>
              <a:t>DisplayName</a:t>
            </a:r>
            <a:r>
              <a:rPr lang="en-US" sz="2200" dirty="0" smtClean="0">
                <a:cs typeface="Times New Roman" panose="02020603050405020304" pitchFamily="18" charset="0"/>
              </a:rPr>
              <a:t>&gt; &lt;</a:t>
            </a:r>
            <a:r>
              <a:rPr lang="en-US" sz="2200" dirty="0" err="1">
                <a:cs typeface="Times New Roman" panose="02020603050405020304" pitchFamily="18" charset="0"/>
              </a:rPr>
              <a:t>FaultRules</a:t>
            </a:r>
            <a:r>
              <a:rPr lang="en-US" sz="2200" dirty="0" smtClean="0">
                <a:cs typeface="Times New Roman" panose="02020603050405020304" pitchFamily="18" charset="0"/>
              </a:rPr>
              <a:t>/&gt; &lt;</a:t>
            </a:r>
            <a:r>
              <a:rPr lang="en-US" sz="2200" dirty="0">
                <a:cs typeface="Times New Roman" panose="02020603050405020304" pitchFamily="18" charset="0"/>
              </a:rPr>
              <a:t>Properties</a:t>
            </a:r>
            <a:r>
              <a:rPr lang="en-US" sz="2200" dirty="0" smtClean="0">
                <a:cs typeface="Times New Roman" panose="02020603050405020304" pitchFamily="18" charset="0"/>
              </a:rPr>
              <a:t>/&gt;  	&lt;</a:t>
            </a:r>
            <a:r>
              <a:rPr lang="en-US" sz="2200" dirty="0" err="1">
                <a:cs typeface="Times New Roman" panose="02020603050405020304" pitchFamily="18" charset="0"/>
              </a:rPr>
              <a:t>FaultResponse</a:t>
            </a:r>
            <a:r>
              <a:rPr lang="en-US" sz="2200" dirty="0">
                <a:cs typeface="Times New Roman" panose="02020603050405020304" pitchFamily="18" charset="0"/>
              </a:rPr>
              <a:t>&gt;</a:t>
            </a:r>
          </a:p>
          <a:p>
            <a:pPr marL="0" indent="0">
              <a:buNone/>
            </a:pPr>
            <a:r>
              <a:rPr lang="en-US" sz="2200" dirty="0" smtClean="0">
                <a:cs typeface="Times New Roman" panose="02020603050405020304" pitchFamily="18" charset="0"/>
              </a:rPr>
              <a:t>	&lt;!--&lt;</a:t>
            </a:r>
            <a:r>
              <a:rPr lang="en-US" sz="2200" dirty="0">
                <a:cs typeface="Times New Roman" panose="02020603050405020304" pitchFamily="18" charset="0"/>
              </a:rPr>
              <a:t>Set</a:t>
            </a:r>
            <a:r>
              <a:rPr lang="en-US" sz="2200" dirty="0" smtClean="0">
                <a:cs typeface="Times New Roman" panose="02020603050405020304" pitchFamily="18" charset="0"/>
              </a:rPr>
              <a:t>&gt; &lt;</a:t>
            </a:r>
            <a:r>
              <a:rPr lang="en-US" sz="2200" dirty="0">
                <a:cs typeface="Times New Roman" panose="02020603050405020304" pitchFamily="18" charset="0"/>
              </a:rPr>
              <a:t>Headers/&gt;</a:t>
            </a:r>
          </a:p>
          <a:p>
            <a:pPr marL="0" indent="0">
              <a:buNone/>
            </a:pPr>
            <a:r>
              <a:rPr lang="en-US" sz="2200" dirty="0" smtClean="0">
                <a:cs typeface="Times New Roman" panose="02020603050405020304" pitchFamily="18" charset="0"/>
              </a:rPr>
              <a:t>	&lt;</a:t>
            </a:r>
            <a:r>
              <a:rPr lang="en-US" sz="2200" dirty="0">
                <a:cs typeface="Times New Roman" panose="02020603050405020304" pitchFamily="18" charset="0"/>
              </a:rPr>
              <a:t>Payload </a:t>
            </a:r>
            <a:r>
              <a:rPr lang="en-US" sz="2200" dirty="0" err="1">
                <a:cs typeface="Times New Roman" panose="02020603050405020304" pitchFamily="18" charset="0"/>
              </a:rPr>
              <a:t>contentType</a:t>
            </a:r>
            <a:r>
              <a:rPr lang="en-US" sz="2200" dirty="0">
                <a:cs typeface="Times New Roman" panose="02020603050405020304" pitchFamily="18" charset="0"/>
              </a:rPr>
              <a:t>="text/plain</a:t>
            </a:r>
            <a:r>
              <a:rPr lang="en-US" sz="2200" dirty="0" smtClean="0">
                <a:cs typeface="Times New Roman" panose="02020603050405020304" pitchFamily="18" charset="0"/>
              </a:rPr>
              <a:t>"&gt; &lt;</a:t>
            </a:r>
            <a:r>
              <a:rPr lang="en-US" sz="2200" dirty="0">
                <a:cs typeface="Times New Roman" panose="02020603050405020304" pitchFamily="18" charset="0"/>
              </a:rPr>
              <a:t>root&gt;Please contact </a:t>
            </a:r>
            <a:r>
              <a:rPr lang="en-US" sz="2200" dirty="0">
                <a:cs typeface="Times New Roman" panose="02020603050405020304" pitchFamily="18" charset="0"/>
                <a:hlinkClick r:id="rId2"/>
              </a:rPr>
              <a:t>support@company.com&lt;/root</a:t>
            </a:r>
            <a:r>
              <a:rPr lang="en-US" sz="2200" dirty="0" smtClean="0">
                <a:cs typeface="Times New Roman" panose="02020603050405020304" pitchFamily="18" charset="0"/>
              </a:rPr>
              <a:t>&gt; 	&lt;/</a:t>
            </a:r>
            <a:r>
              <a:rPr lang="en-US" sz="2200" dirty="0">
                <a:cs typeface="Times New Roman" panose="02020603050405020304" pitchFamily="18" charset="0"/>
              </a:rPr>
              <a:t>Payload&gt;</a:t>
            </a:r>
          </a:p>
          <a:p>
            <a:pPr marL="0" indent="0">
              <a:buNone/>
            </a:pPr>
            <a:r>
              <a:rPr lang="en-US" sz="2200" dirty="0" smtClean="0">
                <a:cs typeface="Times New Roman" panose="02020603050405020304" pitchFamily="18" charset="0"/>
              </a:rPr>
              <a:t>	&lt;</a:t>
            </a:r>
            <a:r>
              <a:rPr lang="en-US" sz="2200" dirty="0" err="1">
                <a:cs typeface="Times New Roman" panose="02020603050405020304" pitchFamily="18" charset="0"/>
              </a:rPr>
              <a:t>StatusCode</a:t>
            </a:r>
            <a:r>
              <a:rPr lang="en-US" sz="2200" dirty="0">
                <a:cs typeface="Times New Roman" panose="02020603050405020304" pitchFamily="18" charset="0"/>
              </a:rPr>
              <a:t>&gt;500&lt;/</a:t>
            </a:r>
            <a:r>
              <a:rPr lang="en-US" sz="2200" dirty="0" err="1">
                <a:cs typeface="Times New Roman" panose="02020603050405020304" pitchFamily="18" charset="0"/>
              </a:rPr>
              <a:t>StatusCode</a:t>
            </a:r>
            <a:r>
              <a:rPr lang="en-US" sz="2200" dirty="0" smtClean="0">
                <a:cs typeface="Times New Roman" panose="02020603050405020304" pitchFamily="18" charset="0"/>
              </a:rPr>
              <a:t>&gt; &lt;</a:t>
            </a:r>
            <a:r>
              <a:rPr lang="en-US" sz="2200" dirty="0" err="1">
                <a:cs typeface="Times New Roman" panose="02020603050405020304" pitchFamily="18" charset="0"/>
              </a:rPr>
              <a:t>ReasonPhrase</a:t>
            </a:r>
            <a:r>
              <a:rPr lang="en-US" sz="2200" dirty="0">
                <a:cs typeface="Times New Roman" panose="02020603050405020304" pitchFamily="18" charset="0"/>
              </a:rPr>
              <a:t>&gt;Server Error&lt;/</a:t>
            </a:r>
            <a:r>
              <a:rPr lang="en-US" sz="2200" dirty="0" err="1">
                <a:cs typeface="Times New Roman" panose="02020603050405020304" pitchFamily="18" charset="0"/>
              </a:rPr>
              <a:t>ReasonPhrase</a:t>
            </a:r>
            <a:r>
              <a:rPr lang="en-US" sz="2200" dirty="0">
                <a:cs typeface="Times New Roman" panose="02020603050405020304" pitchFamily="18" charset="0"/>
              </a:rPr>
              <a:t>&gt;</a:t>
            </a:r>
          </a:p>
          <a:p>
            <a:pPr marL="0" indent="0">
              <a:buNone/>
            </a:pPr>
            <a:r>
              <a:rPr lang="en-US" sz="2200" dirty="0" smtClean="0">
                <a:cs typeface="Times New Roman" panose="02020603050405020304" pitchFamily="18" charset="0"/>
              </a:rPr>
              <a:t>	&lt;/</a:t>
            </a:r>
            <a:r>
              <a:rPr lang="en-US" sz="2200" dirty="0">
                <a:cs typeface="Times New Roman" panose="02020603050405020304" pitchFamily="18" charset="0"/>
              </a:rPr>
              <a:t>Set</a:t>
            </a:r>
            <a:r>
              <a:rPr lang="en-US" sz="2200" dirty="0" smtClean="0">
                <a:cs typeface="Times New Roman" panose="02020603050405020304" pitchFamily="18" charset="0"/>
              </a:rPr>
              <a:t>&gt;--&gt;  &lt;</a:t>
            </a:r>
            <a:r>
              <a:rPr lang="en-US" sz="2200" dirty="0">
                <a:cs typeface="Times New Roman" panose="02020603050405020304" pitchFamily="18" charset="0"/>
              </a:rPr>
              <a:t>Set&gt;</a:t>
            </a:r>
          </a:p>
          <a:p>
            <a:pPr marL="0" indent="0">
              <a:buNone/>
            </a:pPr>
            <a:r>
              <a:rPr lang="en-US" sz="2200" dirty="0" smtClean="0">
                <a:cs typeface="Times New Roman" panose="02020603050405020304" pitchFamily="18" charset="0"/>
              </a:rPr>
              <a:t>	&lt;</a:t>
            </a:r>
            <a:r>
              <a:rPr lang="en-US" sz="2200" dirty="0">
                <a:cs typeface="Times New Roman" panose="02020603050405020304" pitchFamily="18" charset="0"/>
              </a:rPr>
              <a:t>Payload </a:t>
            </a:r>
            <a:r>
              <a:rPr lang="en-US" sz="2200" dirty="0" err="1">
                <a:cs typeface="Times New Roman" panose="02020603050405020304" pitchFamily="18" charset="0"/>
              </a:rPr>
              <a:t>contentType</a:t>
            </a:r>
            <a:r>
              <a:rPr lang="en-US" sz="2200" dirty="0">
                <a:cs typeface="Times New Roman" panose="02020603050405020304" pitchFamily="18" charset="0"/>
              </a:rPr>
              <a:t>="text/plain</a:t>
            </a:r>
            <a:r>
              <a:rPr lang="en-US" sz="2200" dirty="0" smtClean="0">
                <a:cs typeface="Times New Roman" panose="02020603050405020304" pitchFamily="18" charset="0"/>
              </a:rPr>
              <a:t>"/&gt; &lt;</a:t>
            </a:r>
            <a:r>
              <a:rPr lang="en-US" sz="2200" dirty="0" err="1">
                <a:cs typeface="Times New Roman" panose="02020603050405020304" pitchFamily="18" charset="0"/>
              </a:rPr>
              <a:t>StatusCode</a:t>
            </a:r>
            <a:r>
              <a:rPr lang="en-US" sz="2200" dirty="0">
                <a:cs typeface="Times New Roman" panose="02020603050405020304" pitchFamily="18" charset="0"/>
              </a:rPr>
              <a:t>&gt;404&lt;/</a:t>
            </a:r>
            <a:r>
              <a:rPr lang="en-US" sz="2200" dirty="0" err="1">
                <a:cs typeface="Times New Roman" panose="02020603050405020304" pitchFamily="18" charset="0"/>
              </a:rPr>
              <a:t>StatusCode</a:t>
            </a:r>
            <a:r>
              <a:rPr lang="en-US" sz="2200" dirty="0">
                <a:cs typeface="Times New Roman" panose="02020603050405020304" pitchFamily="18" charset="0"/>
              </a:rPr>
              <a:t>&gt;</a:t>
            </a:r>
          </a:p>
          <a:p>
            <a:pPr marL="0" indent="0">
              <a:buNone/>
            </a:pPr>
            <a:r>
              <a:rPr lang="en-US" sz="2200" dirty="0" smtClean="0">
                <a:cs typeface="Times New Roman" panose="02020603050405020304" pitchFamily="18" charset="0"/>
              </a:rPr>
              <a:t>	</a:t>
            </a:r>
            <a:r>
              <a:rPr lang="en-US" sz="2200" dirty="0">
                <a:cs typeface="Times New Roman" panose="02020603050405020304" pitchFamily="18" charset="0"/>
              </a:rPr>
              <a:t>	&lt;</a:t>
            </a:r>
            <a:r>
              <a:rPr lang="en-US" sz="2200" dirty="0" err="1">
                <a:cs typeface="Times New Roman" panose="02020603050405020304" pitchFamily="18" charset="0"/>
              </a:rPr>
              <a:t>ReasonPhrase</a:t>
            </a:r>
            <a:r>
              <a:rPr lang="en-US" sz="2200" dirty="0">
                <a:cs typeface="Times New Roman" panose="02020603050405020304" pitchFamily="18" charset="0"/>
              </a:rPr>
              <a:t>&gt;The resource requested was not found&lt;/</a:t>
            </a:r>
            <a:r>
              <a:rPr lang="en-US" sz="2200" dirty="0" err="1">
                <a:cs typeface="Times New Roman" panose="02020603050405020304" pitchFamily="18" charset="0"/>
              </a:rPr>
              <a:t>ReasonPhrase</a:t>
            </a:r>
            <a:r>
              <a:rPr lang="en-US" sz="2200" dirty="0">
                <a:cs typeface="Times New Roman" panose="02020603050405020304" pitchFamily="18" charset="0"/>
              </a:rPr>
              <a:t>&gt;</a:t>
            </a:r>
          </a:p>
          <a:p>
            <a:pPr marL="0" indent="0">
              <a:buNone/>
            </a:pPr>
            <a:r>
              <a:rPr lang="en-US" sz="2200" dirty="0" smtClean="0">
                <a:cs typeface="Times New Roman" panose="02020603050405020304" pitchFamily="18" charset="0"/>
              </a:rPr>
              <a:t>	</a:t>
            </a:r>
            <a:r>
              <a:rPr lang="en-US" sz="2200" dirty="0">
                <a:cs typeface="Times New Roman" panose="02020603050405020304" pitchFamily="18" charset="0"/>
              </a:rPr>
              <a:t>	&lt;/Set&gt;</a:t>
            </a:r>
          </a:p>
          <a:p>
            <a:pPr marL="0" indent="0">
              <a:buNone/>
            </a:pPr>
            <a:r>
              <a:rPr lang="en-US" sz="2200" dirty="0" smtClean="0">
                <a:cs typeface="Times New Roman" panose="02020603050405020304" pitchFamily="18" charset="0"/>
              </a:rPr>
              <a:t>	&lt;/</a:t>
            </a:r>
            <a:r>
              <a:rPr lang="en-US" sz="2200" dirty="0" err="1">
                <a:cs typeface="Times New Roman" panose="02020603050405020304" pitchFamily="18" charset="0"/>
              </a:rPr>
              <a:t>FaultResponse</a:t>
            </a:r>
            <a:r>
              <a:rPr lang="en-US" sz="2200" dirty="0">
                <a:cs typeface="Times New Roman" panose="02020603050405020304" pitchFamily="18" charset="0"/>
              </a:rPr>
              <a:t>&gt;</a:t>
            </a:r>
          </a:p>
          <a:p>
            <a:pPr marL="0" indent="0">
              <a:buNone/>
            </a:pPr>
            <a:r>
              <a:rPr lang="en-US" sz="2200" dirty="0" smtClean="0">
                <a:cs typeface="Times New Roman" panose="02020603050405020304" pitchFamily="18" charset="0"/>
              </a:rPr>
              <a:t>	&lt;</a:t>
            </a:r>
            <a:r>
              <a:rPr lang="en-US" sz="2200" dirty="0" err="1">
                <a:cs typeface="Times New Roman" panose="02020603050405020304" pitchFamily="18" charset="0"/>
              </a:rPr>
              <a:t>IgnoreUnresolvedVariables</a:t>
            </a:r>
            <a:r>
              <a:rPr lang="en-US" sz="2200" dirty="0">
                <a:cs typeface="Times New Roman" panose="02020603050405020304" pitchFamily="18" charset="0"/>
              </a:rPr>
              <a:t>&gt;true&lt;/</a:t>
            </a:r>
            <a:r>
              <a:rPr lang="en-US" sz="2200" dirty="0" err="1">
                <a:cs typeface="Times New Roman" panose="02020603050405020304" pitchFamily="18" charset="0"/>
              </a:rPr>
              <a:t>IgnoreUnresolvedVariables</a:t>
            </a:r>
            <a:r>
              <a:rPr lang="en-US" sz="2200" dirty="0">
                <a:cs typeface="Times New Roman" panose="02020603050405020304" pitchFamily="18" charset="0"/>
              </a:rPr>
              <a:t>&gt;</a:t>
            </a:r>
          </a:p>
          <a:p>
            <a:pPr marL="0" indent="0">
              <a:buNone/>
            </a:pPr>
            <a:r>
              <a:rPr lang="en-US" sz="2200" dirty="0" smtClean="0">
                <a:cs typeface="Times New Roman" panose="02020603050405020304" pitchFamily="18" charset="0"/>
              </a:rPr>
              <a:t>	&lt;/</a:t>
            </a:r>
            <a:r>
              <a:rPr lang="en-US" sz="2200" dirty="0" err="1">
                <a:cs typeface="Times New Roman" panose="02020603050405020304" pitchFamily="18" charset="0"/>
              </a:rPr>
              <a:t>RaiseFault</a:t>
            </a:r>
            <a:r>
              <a:rPr lang="en-US" sz="2200" dirty="0">
                <a:cs typeface="Times New Roman" panose="02020603050405020304" pitchFamily="18" charset="0"/>
              </a:rPr>
              <a:t>&gt;</a:t>
            </a:r>
          </a:p>
          <a:p>
            <a:endParaRPr lang="en-US" dirty="0"/>
          </a:p>
        </p:txBody>
      </p:sp>
      <p:sp>
        <p:nvSpPr>
          <p:cNvPr id="3" name="Title 2"/>
          <p:cNvSpPr>
            <a:spLocks noGrp="1"/>
          </p:cNvSpPr>
          <p:nvPr>
            <p:ph type="title"/>
          </p:nvPr>
        </p:nvSpPr>
        <p:spPr/>
        <p:txBody>
          <a:bodyPr/>
          <a:lstStyle/>
          <a:p>
            <a:r>
              <a:rPr lang="en-US" dirty="0"/>
              <a:t>Exception handling with </a:t>
            </a:r>
            <a:r>
              <a:rPr lang="en-US" dirty="0" err="1"/>
              <a:t>RaiseFault</a:t>
            </a:r>
            <a:endParaRPr lang="en-US" dirty="0"/>
          </a:p>
        </p:txBody>
      </p:sp>
    </p:spTree>
    <p:extLst>
      <p:ext uri="{BB962C8B-B14F-4D97-AF65-F5344CB8AC3E}">
        <p14:creationId xmlns:p14="http://schemas.microsoft.com/office/powerpoint/2010/main" val="10639641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sz="1900" dirty="0"/>
              <a:t>Code applied in Proxy Endpoint Default</a:t>
            </a:r>
          </a:p>
          <a:p>
            <a:pPr marL="0" indent="0">
              <a:buNone/>
            </a:pPr>
            <a:r>
              <a:rPr lang="en-IN" dirty="0" smtClean="0"/>
              <a:t>	</a:t>
            </a:r>
            <a:r>
              <a:rPr lang="en-IN" sz="1300" dirty="0" smtClean="0"/>
              <a:t>&lt;</a:t>
            </a:r>
            <a:r>
              <a:rPr lang="en-IN" sz="1300" dirty="0" err="1"/>
              <a:t>PreFlow</a:t>
            </a:r>
            <a:r>
              <a:rPr lang="en-IN" sz="1300" dirty="0"/>
              <a:t> name="</a:t>
            </a:r>
            <a:r>
              <a:rPr lang="en-IN" sz="1300" dirty="0" err="1"/>
              <a:t>PreFlow</a:t>
            </a:r>
            <a:r>
              <a:rPr lang="en-IN" sz="1300" dirty="0"/>
              <a:t>"&gt;</a:t>
            </a:r>
          </a:p>
          <a:p>
            <a:pPr marL="0" indent="0">
              <a:buNone/>
            </a:pPr>
            <a:r>
              <a:rPr lang="en-IN" sz="1300" dirty="0" smtClean="0"/>
              <a:t>	&lt;</a:t>
            </a:r>
            <a:r>
              <a:rPr lang="en-IN" sz="1300" dirty="0"/>
              <a:t>Request/&gt;</a:t>
            </a:r>
          </a:p>
          <a:p>
            <a:pPr marL="0" indent="0">
              <a:buNone/>
            </a:pPr>
            <a:r>
              <a:rPr lang="en-IN" sz="1300" dirty="0" smtClean="0"/>
              <a:t>	&lt;</a:t>
            </a:r>
            <a:r>
              <a:rPr lang="en-IN" sz="1300" dirty="0"/>
              <a:t>Response</a:t>
            </a:r>
            <a:r>
              <a:rPr lang="en-IN" sz="1300" dirty="0" smtClean="0"/>
              <a:t>&gt; &lt;</a:t>
            </a:r>
            <a:r>
              <a:rPr lang="en-IN" sz="1300" dirty="0"/>
              <a:t>Step&gt;&lt;Name&gt; </a:t>
            </a:r>
            <a:r>
              <a:rPr lang="en-IN" sz="1300" dirty="0" err="1"/>
              <a:t>RaiseFault</a:t>
            </a:r>
            <a:r>
              <a:rPr lang="en-IN" sz="1300" dirty="0"/>
              <a:t> &lt;/Name&gt;&lt;/Step</a:t>
            </a:r>
            <a:r>
              <a:rPr lang="en-IN" sz="1300" dirty="0" smtClean="0"/>
              <a:t>&gt; 	&lt;/</a:t>
            </a:r>
            <a:r>
              <a:rPr lang="en-IN" sz="1300" dirty="0"/>
              <a:t>Response&gt;</a:t>
            </a:r>
          </a:p>
          <a:p>
            <a:pPr marL="0" indent="0">
              <a:buNone/>
            </a:pPr>
            <a:r>
              <a:rPr lang="en-IN" sz="1300" dirty="0" smtClean="0"/>
              <a:t>	&lt;/</a:t>
            </a:r>
            <a:r>
              <a:rPr lang="en-IN" sz="1300" dirty="0" err="1"/>
              <a:t>PreFlow</a:t>
            </a:r>
            <a:r>
              <a:rPr lang="en-IN" sz="1300" dirty="0"/>
              <a:t>&gt;</a:t>
            </a:r>
          </a:p>
          <a:p>
            <a:r>
              <a:rPr lang="en-IN" sz="1900" dirty="0">
                <a:latin typeface="Times New Roman" panose="02020603050405020304" pitchFamily="18" charset="0"/>
                <a:cs typeface="Times New Roman" panose="02020603050405020304" pitchFamily="18" charset="0"/>
              </a:rPr>
              <a:t> </a:t>
            </a:r>
            <a:r>
              <a:rPr lang="en-IN" sz="1900" dirty="0">
                <a:latin typeface="+mn-lt"/>
                <a:cs typeface="Times New Roman" panose="02020603050405020304" pitchFamily="18" charset="0"/>
              </a:rPr>
              <a:t>On Trace Response Output</a:t>
            </a:r>
          </a:p>
          <a:p>
            <a:pPr marL="0" indent="0">
              <a:buNone/>
            </a:pPr>
            <a:r>
              <a:rPr lang="en-IN" sz="2800" dirty="0" smtClean="0">
                <a:latin typeface="+mn-lt"/>
                <a:cs typeface="Times New Roman" panose="02020603050405020304" pitchFamily="18" charset="0"/>
              </a:rPr>
              <a:t>	</a:t>
            </a:r>
            <a:r>
              <a:rPr lang="en-IN" sz="1300" dirty="0" smtClean="0">
                <a:latin typeface="+mn-lt"/>
                <a:cs typeface="Times New Roman" panose="02020603050405020304" pitchFamily="18" charset="0"/>
              </a:rPr>
              <a:t>Final </a:t>
            </a:r>
            <a:r>
              <a:rPr lang="en-IN" sz="1300" dirty="0">
                <a:latin typeface="+mn-lt"/>
                <a:cs typeface="Times New Roman" panose="02020603050405020304" pitchFamily="18" charset="0"/>
              </a:rPr>
              <a:t>response sent to client</a:t>
            </a:r>
          </a:p>
          <a:p>
            <a:pPr marL="0" indent="0">
              <a:buNone/>
            </a:pPr>
            <a:r>
              <a:rPr lang="en-IN" sz="1300" dirty="0" smtClean="0">
                <a:latin typeface="+mn-lt"/>
                <a:cs typeface="Times New Roman" panose="02020603050405020304" pitchFamily="18" charset="0"/>
              </a:rPr>
              <a:t>	404The </a:t>
            </a:r>
            <a:r>
              <a:rPr lang="en-IN" sz="1300" dirty="0">
                <a:latin typeface="+mn-lt"/>
                <a:cs typeface="Times New Roman" panose="02020603050405020304" pitchFamily="18" charset="0"/>
              </a:rPr>
              <a:t>resource requested was not found</a:t>
            </a:r>
            <a:r>
              <a:rPr lang="en-IN" sz="1300" dirty="0" smtClean="0">
                <a:latin typeface="+mn-lt"/>
                <a:cs typeface="Times New Roman" panose="02020603050405020304" pitchFamily="18" charset="0"/>
              </a:rPr>
              <a:t>.</a:t>
            </a:r>
            <a:r>
              <a:rPr lang="en-IN" sz="1300" dirty="0">
                <a:latin typeface="+mn-lt"/>
                <a:cs typeface="Times New Roman" panose="02020603050405020304" pitchFamily="18" charset="0"/>
              </a:rPr>
              <a:t> </a:t>
            </a:r>
          </a:p>
          <a:p>
            <a:pPr marL="0" indent="0">
              <a:buNone/>
            </a:pPr>
            <a:r>
              <a:rPr lang="en-IN" sz="1300" dirty="0" smtClean="0">
                <a:latin typeface="+mn-lt"/>
                <a:cs typeface="Times New Roman" panose="02020603050405020304" pitchFamily="18" charset="0"/>
              </a:rPr>
              <a:t>	Variables </a:t>
            </a:r>
            <a:r>
              <a:rPr lang="en-IN" sz="1300" dirty="0">
                <a:latin typeface="+mn-lt"/>
                <a:cs typeface="Times New Roman" panose="02020603050405020304" pitchFamily="18" charset="0"/>
              </a:rPr>
              <a:t>Got</a:t>
            </a:r>
          </a:p>
          <a:p>
            <a:pPr marL="0" indent="0">
              <a:buNone/>
            </a:pPr>
            <a:r>
              <a:rPr lang="en-IN" sz="1300" dirty="0" smtClean="0">
                <a:latin typeface="+mn-lt"/>
                <a:cs typeface="Times New Roman" panose="02020603050405020304" pitchFamily="18" charset="0"/>
              </a:rPr>
              <a:t>	</a:t>
            </a:r>
            <a:r>
              <a:rPr lang="en-IN" sz="1300" dirty="0" err="1" smtClean="0">
                <a:latin typeface="+mn-lt"/>
                <a:cs typeface="Times New Roman" panose="02020603050405020304" pitchFamily="18" charset="0"/>
              </a:rPr>
              <a:t>raisefault.RaiseFault</a:t>
            </a:r>
            <a:endParaRPr lang="en-IN" sz="1300" dirty="0">
              <a:latin typeface="+mn-lt"/>
              <a:cs typeface="Times New Roman" panose="02020603050405020304" pitchFamily="18" charset="0"/>
            </a:endParaRPr>
          </a:p>
          <a:p>
            <a:pPr marL="0" indent="0">
              <a:buNone/>
            </a:pPr>
            <a:r>
              <a:rPr lang="en-IN" sz="1300" dirty="0" smtClean="0">
                <a:latin typeface="+mn-lt"/>
                <a:cs typeface="Times New Roman" panose="02020603050405020304" pitchFamily="18" charset="0"/>
              </a:rPr>
              <a:t>	Variables </a:t>
            </a:r>
            <a:r>
              <a:rPr lang="en-IN" sz="1300" dirty="0">
                <a:latin typeface="+mn-lt"/>
                <a:cs typeface="Times New Roman" panose="02020603050405020304" pitchFamily="18" charset="0"/>
              </a:rPr>
              <a:t>Set</a:t>
            </a:r>
          </a:p>
          <a:p>
            <a:pPr marL="0" indent="0">
              <a:buNone/>
            </a:pPr>
            <a:r>
              <a:rPr lang="en-IN" sz="1300" dirty="0" smtClean="0">
                <a:latin typeface="+mn-lt"/>
                <a:cs typeface="Times New Roman" panose="02020603050405020304" pitchFamily="18" charset="0"/>
              </a:rPr>
              <a:t>	</a:t>
            </a:r>
            <a:r>
              <a:rPr lang="en-IN" sz="1300" dirty="0" err="1" smtClean="0">
                <a:latin typeface="+mn-lt"/>
                <a:cs typeface="Times New Roman" panose="02020603050405020304" pitchFamily="18" charset="0"/>
              </a:rPr>
              <a:t>raisefault.failed</a:t>
            </a:r>
            <a:r>
              <a:rPr lang="en-IN" sz="1300" dirty="0">
                <a:latin typeface="+mn-lt"/>
                <a:cs typeface="Times New Roman" panose="02020603050405020304" pitchFamily="18" charset="0"/>
              </a:rPr>
              <a:t>: true </a:t>
            </a:r>
            <a:endParaRPr lang="en-IN" sz="1300" dirty="0" smtClean="0">
              <a:latin typeface="+mn-lt"/>
              <a:cs typeface="Times New Roman" panose="02020603050405020304" pitchFamily="18" charset="0"/>
            </a:endParaRPr>
          </a:p>
          <a:p>
            <a:r>
              <a:rPr lang="en-IN" sz="1700" dirty="0">
                <a:latin typeface="+mn-lt"/>
                <a:cs typeface="Times New Roman" panose="02020603050405020304" pitchFamily="18" charset="0"/>
              </a:rPr>
              <a:t>Http </a:t>
            </a:r>
            <a:r>
              <a:rPr lang="en-IN" sz="1700" dirty="0" smtClean="0">
                <a:latin typeface="+mn-lt"/>
                <a:cs typeface="Times New Roman" panose="02020603050405020304" pitchFamily="18" charset="0"/>
              </a:rPr>
              <a:t>Link:</a:t>
            </a:r>
          </a:p>
          <a:p>
            <a:pPr lvl="1"/>
            <a:r>
              <a:rPr lang="en-IN" sz="1300" dirty="0" smtClean="0">
                <a:latin typeface="+mn-lt"/>
                <a:cs typeface="Times New Roman" panose="02020603050405020304" pitchFamily="18" charset="0"/>
              </a:rPr>
              <a:t>http</a:t>
            </a:r>
            <a:r>
              <a:rPr lang="en-IN" sz="1300" dirty="0">
                <a:latin typeface="+mn-lt"/>
                <a:cs typeface="Times New Roman" panose="02020603050405020304" pitchFamily="18" charset="0"/>
              </a:rPr>
              <a:t>://my_apigee-test.apigee.net/v1/raisefault/users</a:t>
            </a:r>
          </a:p>
          <a:p>
            <a:pPr marL="0" indent="0">
              <a:buNone/>
            </a:pPr>
            <a:endParaRPr lang="en-IN" sz="2800" dirty="0" smtClean="0">
              <a:latin typeface="Times New Roman" panose="02020603050405020304" pitchFamily="18" charset="0"/>
              <a:cs typeface="Times New Roman" panose="02020603050405020304" pitchFamily="18" charset="0"/>
            </a:endParaRPr>
          </a:p>
          <a:p>
            <a:endParaRPr lang="en-US" sz="2800" dirty="0" smtClean="0">
              <a:latin typeface="Times New Roman" panose="02020603050405020304" pitchFamily="18" charset="0"/>
              <a:cs typeface="Times New Roman" panose="02020603050405020304" pitchFamily="18" charset="0"/>
            </a:endParaRPr>
          </a:p>
          <a:p>
            <a:endParaRPr lang="en-US" dirty="0"/>
          </a:p>
        </p:txBody>
      </p:sp>
      <p:sp>
        <p:nvSpPr>
          <p:cNvPr id="3" name="Title 2"/>
          <p:cNvSpPr>
            <a:spLocks noGrp="1"/>
          </p:cNvSpPr>
          <p:nvPr>
            <p:ph type="title"/>
          </p:nvPr>
        </p:nvSpPr>
        <p:spPr/>
        <p:txBody>
          <a:bodyPr/>
          <a:lstStyle/>
          <a:p>
            <a:r>
              <a:rPr lang="en-US" dirty="0"/>
              <a:t>Exception handling with </a:t>
            </a:r>
            <a:r>
              <a:rPr lang="en-US" dirty="0" err="1" smtClean="0"/>
              <a:t>RaiseFault</a:t>
            </a:r>
            <a:endParaRPr lang="en-US" dirty="0"/>
          </a:p>
        </p:txBody>
      </p:sp>
    </p:spTree>
    <p:extLst>
      <p:ext uri="{BB962C8B-B14F-4D97-AF65-F5344CB8AC3E}">
        <p14:creationId xmlns:p14="http://schemas.microsoft.com/office/powerpoint/2010/main" val="25238258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pPr algn="ctr"/>
            <a:endParaRPr lang="en-IN" sz="2800" dirty="0" smtClean="0"/>
          </a:p>
          <a:p>
            <a:pPr algn="ctr"/>
            <a:endParaRPr lang="en-IN" sz="2800" dirty="0"/>
          </a:p>
          <a:p>
            <a:pPr algn="ctr"/>
            <a:endParaRPr lang="en-IN" sz="2800" dirty="0" smtClean="0"/>
          </a:p>
          <a:p>
            <a:pPr algn="ctr"/>
            <a:r>
              <a:rPr lang="en-IN" sz="2800" dirty="0" smtClean="0"/>
              <a:t>OVERVIEW </a:t>
            </a:r>
            <a:r>
              <a:rPr lang="en-IN" sz="2800" dirty="0"/>
              <a:t>OF RESPONSE CACHE POLICY</a:t>
            </a:r>
          </a:p>
        </p:txBody>
      </p:sp>
    </p:spTree>
    <p:extLst>
      <p:ext uri="{BB962C8B-B14F-4D97-AF65-F5344CB8AC3E}">
        <p14:creationId xmlns:p14="http://schemas.microsoft.com/office/powerpoint/2010/main" val="15194407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One of the traffic management policies.</a:t>
            </a:r>
          </a:p>
          <a:p>
            <a:endParaRPr lang="en-IN" sz="1800" dirty="0"/>
          </a:p>
          <a:p>
            <a:r>
              <a:rPr lang="en-IN" sz="1800" dirty="0"/>
              <a:t>Can be configured to save and periodically refresh copies of response </a:t>
            </a:r>
            <a:r>
              <a:rPr lang="en-IN" sz="1800" dirty="0" smtClean="0"/>
              <a:t>messages</a:t>
            </a:r>
            <a:r>
              <a:rPr lang="en-IN" sz="1800" dirty="0"/>
              <a:t>.</a:t>
            </a:r>
          </a:p>
          <a:p>
            <a:endParaRPr lang="en-IN" sz="1800" dirty="0"/>
          </a:p>
          <a:p>
            <a:endParaRPr lang="en-US" sz="1800" dirty="0"/>
          </a:p>
        </p:txBody>
      </p:sp>
      <p:sp>
        <p:nvSpPr>
          <p:cNvPr id="3" name="Title 2"/>
          <p:cNvSpPr>
            <a:spLocks noGrp="1"/>
          </p:cNvSpPr>
          <p:nvPr>
            <p:ph type="title"/>
          </p:nvPr>
        </p:nvSpPr>
        <p:spPr/>
        <p:txBody>
          <a:bodyPr/>
          <a:lstStyle/>
          <a:p>
            <a:r>
              <a:rPr lang="en-US" dirty="0"/>
              <a:t>RESPONSE CACHE POLICY</a:t>
            </a:r>
          </a:p>
        </p:txBody>
      </p:sp>
    </p:spTree>
    <p:extLst>
      <p:ext uri="{BB962C8B-B14F-4D97-AF65-F5344CB8AC3E}">
        <p14:creationId xmlns:p14="http://schemas.microsoft.com/office/powerpoint/2010/main" val="9660714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Reduced Latency </a:t>
            </a:r>
          </a:p>
          <a:p>
            <a:pPr lvl="1"/>
            <a:r>
              <a:rPr lang="en-IN" sz="1800" dirty="0" smtClean="0"/>
              <a:t>The </a:t>
            </a:r>
            <a:r>
              <a:rPr lang="en-IN" sz="1800" dirty="0"/>
              <a:t>request is satisfied from the cache so the response is returned in a shorter  time, making the API more responsive.</a:t>
            </a:r>
          </a:p>
          <a:p>
            <a:endParaRPr lang="en-IN" sz="1800" dirty="0"/>
          </a:p>
          <a:p>
            <a:r>
              <a:rPr lang="en-IN" sz="1800" dirty="0"/>
              <a:t>Reduced Network Traffic</a:t>
            </a:r>
          </a:p>
          <a:p>
            <a:pPr lvl="1"/>
            <a:r>
              <a:rPr lang="en-IN" sz="1800" dirty="0" smtClean="0"/>
              <a:t>Representations </a:t>
            </a:r>
            <a:r>
              <a:rPr lang="en-IN" sz="1800" dirty="0"/>
              <a:t>are reused, so </a:t>
            </a:r>
            <a:r>
              <a:rPr lang="en-IN" sz="1800" dirty="0" smtClean="0"/>
              <a:t>the impact </a:t>
            </a:r>
            <a:r>
              <a:rPr lang="en-IN" sz="1800" dirty="0"/>
              <a:t>of processing duplicate or  redundant requests is reduced. Response Cache reduces the amount of bandwidth consumed overall.</a:t>
            </a:r>
          </a:p>
          <a:p>
            <a:endParaRPr lang="en-US" sz="2000" dirty="0"/>
          </a:p>
        </p:txBody>
      </p:sp>
      <p:sp>
        <p:nvSpPr>
          <p:cNvPr id="3" name="Title 2"/>
          <p:cNvSpPr>
            <a:spLocks noGrp="1"/>
          </p:cNvSpPr>
          <p:nvPr>
            <p:ph type="title"/>
          </p:nvPr>
        </p:nvSpPr>
        <p:spPr/>
        <p:txBody>
          <a:bodyPr/>
          <a:lstStyle/>
          <a:p>
            <a:r>
              <a:rPr lang="en-US" dirty="0"/>
              <a:t>RESPONSE CACHE POLICY </a:t>
            </a:r>
            <a:r>
              <a:rPr lang="en-US" dirty="0" smtClean="0"/>
              <a:t>BENIFITS</a:t>
            </a:r>
            <a:endParaRPr lang="en-US" dirty="0"/>
          </a:p>
        </p:txBody>
      </p:sp>
    </p:spTree>
    <p:extLst>
      <p:ext uri="{BB962C8B-B14F-4D97-AF65-F5344CB8AC3E}">
        <p14:creationId xmlns:p14="http://schemas.microsoft.com/office/powerpoint/2010/main" val="30792853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Response Cache policy is attached to both request and response paths within a Flow</a:t>
            </a:r>
          </a:p>
          <a:p>
            <a:r>
              <a:rPr lang="en-IN" sz="1800" dirty="0"/>
              <a:t>Cached response messages are returned to requesting apps based on request message keys configured in the policy.</a:t>
            </a:r>
          </a:p>
          <a:p>
            <a:r>
              <a:rPr lang="en-IN" sz="1800" dirty="0"/>
              <a:t>At runtime, the API Platform inspects request messages for a 'key' that you specify.</a:t>
            </a:r>
          </a:p>
          <a:p>
            <a:r>
              <a:rPr lang="en-IN" sz="1800" dirty="0"/>
              <a:t>When a key match occurs, the API Platform returns the cached response, instead of forwarding the request to the backend service</a:t>
            </a:r>
            <a:r>
              <a:rPr lang="en-IN" sz="1800" dirty="0" smtClean="0"/>
              <a:t>.</a:t>
            </a:r>
            <a:endParaRPr lang="en-IN" sz="1800" dirty="0"/>
          </a:p>
        </p:txBody>
      </p:sp>
      <p:sp>
        <p:nvSpPr>
          <p:cNvPr id="3" name="Title 2"/>
          <p:cNvSpPr>
            <a:spLocks noGrp="1"/>
          </p:cNvSpPr>
          <p:nvPr>
            <p:ph type="title"/>
          </p:nvPr>
        </p:nvSpPr>
        <p:spPr/>
        <p:txBody>
          <a:bodyPr/>
          <a:lstStyle/>
          <a:p>
            <a:r>
              <a:rPr lang="en-US" dirty="0"/>
              <a:t>RESPONSE CACHE POLICY (</a:t>
            </a:r>
            <a:r>
              <a:rPr lang="en-US" dirty="0" smtClean="0"/>
              <a:t>Cont...)</a:t>
            </a:r>
            <a:endParaRPr lang="en-US" dirty="0"/>
          </a:p>
        </p:txBody>
      </p:sp>
    </p:spTree>
    <p:extLst>
      <p:ext uri="{BB962C8B-B14F-4D97-AF65-F5344CB8AC3E}">
        <p14:creationId xmlns:p14="http://schemas.microsoft.com/office/powerpoint/2010/main" val="12932276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The Response Cache policy type is unique in that it must be attached to both the request and response Flow in an API proxy. </a:t>
            </a:r>
          </a:p>
          <a:p>
            <a:r>
              <a:rPr lang="en-IN" sz="1800" dirty="0"/>
              <a:t>Response Cache policies are usually attached to the Proxy Endpoint Pre Flow Request and Response</a:t>
            </a:r>
            <a:r>
              <a:rPr lang="en-IN" sz="1800" dirty="0" smtClean="0"/>
              <a:t>.</a:t>
            </a:r>
            <a:endParaRPr lang="en-IN" sz="1800" dirty="0"/>
          </a:p>
        </p:txBody>
      </p:sp>
      <p:sp>
        <p:nvSpPr>
          <p:cNvPr id="3" name="Title 2"/>
          <p:cNvSpPr>
            <a:spLocks noGrp="1"/>
          </p:cNvSpPr>
          <p:nvPr>
            <p:ph type="title"/>
          </p:nvPr>
        </p:nvSpPr>
        <p:spPr/>
        <p:txBody>
          <a:bodyPr/>
          <a:lstStyle/>
          <a:p>
            <a:r>
              <a:rPr lang="en-US" dirty="0"/>
              <a:t>Attaching Response Cache </a:t>
            </a:r>
            <a:r>
              <a:rPr lang="en-US" dirty="0" smtClean="0"/>
              <a:t>Policy</a:t>
            </a:r>
            <a:endParaRPr lang="en-US" dirty="0"/>
          </a:p>
        </p:txBody>
      </p:sp>
    </p:spTree>
    <p:extLst>
      <p:ext uri="{BB962C8B-B14F-4D97-AF65-F5344CB8AC3E}">
        <p14:creationId xmlns:p14="http://schemas.microsoft.com/office/powerpoint/2010/main" val="8482443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err="1" smtClean="0"/>
              <a:t>Apigee</a:t>
            </a:r>
            <a:r>
              <a:rPr lang="en-IN" sz="1800" dirty="0" smtClean="0"/>
              <a:t> </a:t>
            </a:r>
            <a:r>
              <a:rPr lang="en-IN" sz="1800" dirty="0"/>
              <a:t>enables a transformation that can typically be a complex example in a Telco environment - A Telco XML/SOAP style backend (</a:t>
            </a:r>
            <a:r>
              <a:rPr lang="en-IN" sz="1800" dirty="0" err="1"/>
              <a:t>ParlayX</a:t>
            </a:r>
            <a:r>
              <a:rPr lang="en-IN" sz="1800" dirty="0"/>
              <a:t>) converted to the GSMA </a:t>
            </a:r>
            <a:r>
              <a:rPr lang="en-IN" sz="1800" dirty="0" err="1"/>
              <a:t>OneAPI</a:t>
            </a:r>
            <a:r>
              <a:rPr lang="en-IN" sz="1800" dirty="0" smtClean="0"/>
              <a:t>.</a:t>
            </a:r>
          </a:p>
          <a:p>
            <a:pPr marL="0" indent="0">
              <a:buNone/>
            </a:pPr>
            <a:endParaRPr lang="en-IN" sz="1800" dirty="0"/>
          </a:p>
          <a:p>
            <a:r>
              <a:rPr lang="en-IN" sz="1800" dirty="0"/>
              <a:t>Telco carriers have a plethora of back-end IT services including accounting, billing, provisioning, and so on. They have network services including voice, data, messaging, speech, location . . .as well as new cloud services around compute and storage, and so on. communication, SOAP to REST, and REST to SOAP policies</a:t>
            </a:r>
          </a:p>
          <a:p>
            <a:endParaRPr lang="en-IN" sz="1800" dirty="0"/>
          </a:p>
          <a:p>
            <a:endParaRPr lang="en-IN" sz="1800" dirty="0"/>
          </a:p>
          <a:p>
            <a:endParaRPr lang="en-US" sz="1800" dirty="0"/>
          </a:p>
        </p:txBody>
      </p:sp>
      <p:sp>
        <p:nvSpPr>
          <p:cNvPr id="3" name="Title 2"/>
          <p:cNvSpPr>
            <a:spLocks noGrp="1"/>
          </p:cNvSpPr>
          <p:nvPr>
            <p:ph type="title"/>
          </p:nvPr>
        </p:nvSpPr>
        <p:spPr/>
        <p:txBody>
          <a:bodyPr>
            <a:normAutofit/>
          </a:bodyPr>
          <a:lstStyle/>
          <a:p>
            <a:r>
              <a:rPr lang="en-IN" sz="2000" dirty="0"/>
              <a:t>Telco APIs: </a:t>
            </a:r>
            <a:r>
              <a:rPr lang="en-IN" sz="2000" dirty="0" err="1"/>
              <a:t>ParlayX</a:t>
            </a:r>
            <a:r>
              <a:rPr lang="en-IN" sz="2000" dirty="0"/>
              <a:t>-to-</a:t>
            </a:r>
            <a:r>
              <a:rPr lang="en-IN" sz="2000" dirty="0" err="1"/>
              <a:t>OneAPI</a:t>
            </a:r>
            <a:r>
              <a:rPr lang="en-IN" sz="2000" dirty="0"/>
              <a:t>  </a:t>
            </a:r>
            <a:br>
              <a:rPr lang="en-IN" sz="2000" dirty="0"/>
            </a:br>
            <a:r>
              <a:rPr lang="en-IN" sz="2000" dirty="0"/>
              <a:t>SOAP-to-REST </a:t>
            </a:r>
            <a:r>
              <a:rPr lang="en-IN" sz="2000" dirty="0" smtClean="0"/>
              <a:t>Transformation</a:t>
            </a:r>
            <a:endParaRPr lang="en-US" sz="2000" dirty="0"/>
          </a:p>
        </p:txBody>
      </p:sp>
    </p:spTree>
    <p:extLst>
      <p:ext uri="{BB962C8B-B14F-4D97-AF65-F5344CB8AC3E}">
        <p14:creationId xmlns:p14="http://schemas.microsoft.com/office/powerpoint/2010/main" val="17264817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sz="1800" dirty="0"/>
              <a:t>Ex:</a:t>
            </a:r>
          </a:p>
          <a:p>
            <a:pPr marL="0" indent="0">
              <a:buNone/>
            </a:pPr>
            <a:r>
              <a:rPr lang="en-IN" dirty="0" smtClean="0"/>
              <a:t>	</a:t>
            </a:r>
            <a:r>
              <a:rPr lang="en-IN" sz="1200" dirty="0" smtClean="0"/>
              <a:t>&lt;</a:t>
            </a:r>
            <a:r>
              <a:rPr lang="en-IN" sz="1200" dirty="0" err="1"/>
              <a:t>PreFlow</a:t>
            </a:r>
            <a:r>
              <a:rPr lang="en-IN" sz="1200" dirty="0"/>
              <a:t> name="</a:t>
            </a:r>
            <a:r>
              <a:rPr lang="en-IN" sz="1200" dirty="0" err="1"/>
              <a:t>PreFlow</a:t>
            </a:r>
            <a:r>
              <a:rPr lang="en-IN" sz="1200" dirty="0"/>
              <a:t>"&gt;</a:t>
            </a:r>
          </a:p>
          <a:p>
            <a:pPr marL="0" indent="0">
              <a:buNone/>
            </a:pPr>
            <a:r>
              <a:rPr lang="en-IN" sz="1200" dirty="0" smtClean="0"/>
              <a:t>	 </a:t>
            </a:r>
            <a:r>
              <a:rPr lang="en-IN" sz="1200" dirty="0"/>
              <a:t>&lt;Request</a:t>
            </a:r>
            <a:r>
              <a:rPr lang="en-IN" sz="1200" dirty="0" smtClean="0"/>
              <a:t>&gt;	</a:t>
            </a:r>
          </a:p>
          <a:p>
            <a:pPr marL="0" indent="0">
              <a:buNone/>
            </a:pPr>
            <a:r>
              <a:rPr lang="en-IN" sz="1200" dirty="0"/>
              <a:t>	</a:t>
            </a:r>
            <a:r>
              <a:rPr lang="en-IN" sz="1200" dirty="0" smtClean="0"/>
              <a:t>&lt;</a:t>
            </a:r>
            <a:r>
              <a:rPr lang="en-IN" sz="1200" dirty="0"/>
              <a:t>Step</a:t>
            </a:r>
            <a:r>
              <a:rPr lang="en-IN" sz="1200" dirty="0" smtClean="0"/>
              <a:t>&gt;</a:t>
            </a:r>
          </a:p>
          <a:p>
            <a:pPr marL="0" indent="0">
              <a:buNone/>
            </a:pPr>
            <a:r>
              <a:rPr lang="en-IN" sz="1200" dirty="0"/>
              <a:t>	</a:t>
            </a:r>
            <a:r>
              <a:rPr lang="en-IN" sz="1200" dirty="0" smtClean="0"/>
              <a:t>&lt;</a:t>
            </a:r>
            <a:r>
              <a:rPr lang="en-IN" sz="1200" dirty="0"/>
              <a:t>Name&gt;</a:t>
            </a:r>
            <a:r>
              <a:rPr lang="en-IN" sz="1200" dirty="0" err="1"/>
              <a:t>ResponseCache</a:t>
            </a:r>
            <a:r>
              <a:rPr lang="en-IN" sz="1200" dirty="0"/>
              <a:t>&lt;/Name</a:t>
            </a:r>
            <a:r>
              <a:rPr lang="en-IN" sz="1200" dirty="0" smtClean="0"/>
              <a:t>&gt;</a:t>
            </a:r>
          </a:p>
          <a:p>
            <a:pPr marL="0" indent="0">
              <a:buNone/>
            </a:pPr>
            <a:r>
              <a:rPr lang="en-IN" sz="1200" dirty="0"/>
              <a:t>	</a:t>
            </a:r>
            <a:r>
              <a:rPr lang="en-IN" sz="1200" dirty="0" smtClean="0"/>
              <a:t>&lt;/</a:t>
            </a:r>
            <a:r>
              <a:rPr lang="en-IN" sz="1200" dirty="0"/>
              <a:t>Step</a:t>
            </a:r>
            <a:r>
              <a:rPr lang="en-IN" sz="1200" dirty="0" smtClean="0"/>
              <a:t>&gt;</a:t>
            </a:r>
          </a:p>
          <a:p>
            <a:pPr marL="0" indent="0">
              <a:buNone/>
            </a:pPr>
            <a:r>
              <a:rPr lang="en-IN" sz="1200" dirty="0" smtClean="0"/>
              <a:t>	&lt;/</a:t>
            </a:r>
            <a:r>
              <a:rPr lang="en-IN" sz="1200" dirty="0"/>
              <a:t>Request&gt; </a:t>
            </a:r>
          </a:p>
          <a:p>
            <a:pPr marL="0" indent="0">
              <a:buNone/>
            </a:pPr>
            <a:r>
              <a:rPr lang="en-IN" sz="1200" dirty="0" smtClean="0"/>
              <a:t>	&lt;</a:t>
            </a:r>
            <a:r>
              <a:rPr lang="en-IN" sz="1200" dirty="0"/>
              <a:t>Response</a:t>
            </a:r>
            <a:r>
              <a:rPr lang="en-IN" sz="1200" dirty="0" smtClean="0"/>
              <a:t>&gt;</a:t>
            </a:r>
          </a:p>
          <a:p>
            <a:pPr marL="0" indent="0">
              <a:buNone/>
            </a:pPr>
            <a:r>
              <a:rPr lang="en-IN" sz="1200" dirty="0" smtClean="0"/>
              <a:t>	&lt;</a:t>
            </a:r>
            <a:r>
              <a:rPr lang="en-IN" sz="1200" dirty="0"/>
              <a:t>Step</a:t>
            </a:r>
            <a:r>
              <a:rPr lang="en-IN" sz="1200" dirty="0" smtClean="0"/>
              <a:t>&gt;</a:t>
            </a:r>
          </a:p>
          <a:p>
            <a:pPr marL="0" indent="0">
              <a:buNone/>
            </a:pPr>
            <a:r>
              <a:rPr lang="en-IN" sz="1200" dirty="0"/>
              <a:t>	</a:t>
            </a:r>
            <a:r>
              <a:rPr lang="en-IN" sz="1200" dirty="0" smtClean="0"/>
              <a:t>&lt;</a:t>
            </a:r>
            <a:r>
              <a:rPr lang="en-IN" sz="1200" dirty="0"/>
              <a:t>Name&gt;</a:t>
            </a:r>
            <a:r>
              <a:rPr lang="en-IN" sz="1200" dirty="0" err="1"/>
              <a:t>ResponseCache</a:t>
            </a:r>
            <a:r>
              <a:rPr lang="en-IN" sz="1200" dirty="0"/>
              <a:t>&lt;/Name</a:t>
            </a:r>
            <a:r>
              <a:rPr lang="en-IN" sz="1200" dirty="0" smtClean="0"/>
              <a:t>&gt;</a:t>
            </a:r>
          </a:p>
          <a:p>
            <a:pPr marL="0" indent="0">
              <a:buNone/>
            </a:pPr>
            <a:r>
              <a:rPr lang="en-IN" sz="1200" dirty="0"/>
              <a:t>	</a:t>
            </a:r>
            <a:r>
              <a:rPr lang="en-IN" sz="1200" dirty="0" smtClean="0"/>
              <a:t>&lt;/</a:t>
            </a:r>
            <a:r>
              <a:rPr lang="en-IN" sz="1200" dirty="0"/>
              <a:t>Step</a:t>
            </a:r>
            <a:r>
              <a:rPr lang="en-IN" sz="1200" dirty="0" smtClean="0"/>
              <a:t>&gt;</a:t>
            </a:r>
          </a:p>
          <a:p>
            <a:pPr marL="0" indent="0">
              <a:buNone/>
            </a:pPr>
            <a:r>
              <a:rPr lang="en-IN" sz="1200" dirty="0" smtClean="0"/>
              <a:t>	&lt;/</a:t>
            </a:r>
            <a:r>
              <a:rPr lang="en-IN" sz="1200" dirty="0"/>
              <a:t>Response&gt; </a:t>
            </a:r>
          </a:p>
          <a:p>
            <a:pPr marL="0" indent="0">
              <a:buNone/>
            </a:pPr>
            <a:r>
              <a:rPr lang="en-IN" sz="1200" dirty="0" smtClean="0"/>
              <a:t>	&lt;/</a:t>
            </a:r>
            <a:r>
              <a:rPr lang="en-IN" sz="1200" dirty="0" err="1"/>
              <a:t>PreFlow</a:t>
            </a:r>
            <a:r>
              <a:rPr lang="en-IN" sz="1200" dirty="0"/>
              <a:t>&gt;</a:t>
            </a:r>
          </a:p>
          <a:p>
            <a:endParaRPr lang="en-US" dirty="0"/>
          </a:p>
        </p:txBody>
      </p:sp>
      <p:sp>
        <p:nvSpPr>
          <p:cNvPr id="3" name="Title 2"/>
          <p:cNvSpPr>
            <a:spLocks noGrp="1"/>
          </p:cNvSpPr>
          <p:nvPr>
            <p:ph type="title"/>
          </p:nvPr>
        </p:nvSpPr>
        <p:spPr/>
        <p:txBody>
          <a:bodyPr/>
          <a:lstStyle/>
          <a:p>
            <a:r>
              <a:rPr lang="en-US" dirty="0"/>
              <a:t>RESPONSE CACHE POLICY </a:t>
            </a:r>
            <a:r>
              <a:rPr lang="en-US" dirty="0" smtClean="0"/>
              <a:t>(</a:t>
            </a:r>
            <a:r>
              <a:rPr lang="en-US" dirty="0" err="1" smtClean="0"/>
              <a:t>Cont</a:t>
            </a:r>
            <a:r>
              <a:rPr lang="en-US" dirty="0" smtClean="0"/>
              <a:t>…)</a:t>
            </a:r>
            <a:endParaRPr lang="en-US" dirty="0"/>
          </a:p>
        </p:txBody>
      </p:sp>
    </p:spTree>
    <p:extLst>
      <p:ext uri="{BB962C8B-B14F-4D97-AF65-F5344CB8AC3E}">
        <p14:creationId xmlns:p14="http://schemas.microsoft.com/office/powerpoint/2010/main" val="14844294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the Response </a:t>
            </a:r>
            <a:r>
              <a:rPr lang="en-US" dirty="0" smtClean="0"/>
              <a:t>cache</a:t>
            </a:r>
            <a:endParaRPr lang="en-US" dirty="0"/>
          </a:p>
        </p:txBody>
      </p:sp>
      <p:pic>
        <p:nvPicPr>
          <p:cNvPr id="4" name="table"/>
          <p:cNvPicPr>
            <a:picLocks noGrp="1" noChangeAspect="1"/>
          </p:cNvPicPr>
          <p:nvPr>
            <p:ph sz="quarter" idx="12"/>
          </p:nvPr>
        </p:nvPicPr>
        <p:blipFill>
          <a:blip r:embed="rId2"/>
          <a:stretch>
            <a:fillRect/>
          </a:stretch>
        </p:blipFill>
        <p:spPr>
          <a:xfrm>
            <a:off x="461035" y="1256144"/>
            <a:ext cx="8119547" cy="5144655"/>
          </a:xfrm>
          <a:prstGeom prst="rect">
            <a:avLst/>
          </a:prstGeom>
        </p:spPr>
      </p:pic>
    </p:spTree>
    <p:extLst>
      <p:ext uri="{BB962C8B-B14F-4D97-AF65-F5344CB8AC3E}">
        <p14:creationId xmlns:p14="http://schemas.microsoft.com/office/powerpoint/2010/main" val="29806864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Response </a:t>
            </a:r>
            <a:r>
              <a:rPr lang="en-US" dirty="0" smtClean="0"/>
              <a:t>cache</a:t>
            </a:r>
            <a:endParaRPr lang="en-US" dirty="0"/>
          </a:p>
        </p:txBody>
      </p:sp>
      <p:pic>
        <p:nvPicPr>
          <p:cNvPr id="4" name="table"/>
          <p:cNvPicPr>
            <a:picLocks noGrp="1" noChangeAspect="1"/>
          </p:cNvPicPr>
          <p:nvPr>
            <p:ph sz="quarter" idx="12"/>
          </p:nvPr>
        </p:nvPicPr>
        <p:blipFill>
          <a:blip r:embed="rId2"/>
          <a:stretch>
            <a:fillRect/>
          </a:stretch>
        </p:blipFill>
        <p:spPr>
          <a:xfrm>
            <a:off x="546091" y="955675"/>
            <a:ext cx="7662302" cy="4824413"/>
          </a:xfrm>
          <a:prstGeom prst="rect">
            <a:avLst/>
          </a:prstGeom>
        </p:spPr>
      </p:pic>
    </p:spTree>
    <p:extLst>
      <p:ext uri="{BB962C8B-B14F-4D97-AF65-F5344CB8AC3E}">
        <p14:creationId xmlns:p14="http://schemas.microsoft.com/office/powerpoint/2010/main" val="39187556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Response Cache Flow </a:t>
            </a:r>
            <a:r>
              <a:rPr lang="en-US" dirty="0" smtClean="0"/>
              <a:t>Variables</a:t>
            </a:r>
            <a:endParaRPr lang="en-US" dirty="0"/>
          </a:p>
        </p:txBody>
      </p:sp>
      <p:pic>
        <p:nvPicPr>
          <p:cNvPr id="4" name="table"/>
          <p:cNvPicPr>
            <a:picLocks noGrp="1" noChangeAspect="1"/>
          </p:cNvPicPr>
          <p:nvPr>
            <p:ph sz="quarter" idx="12"/>
          </p:nvPr>
        </p:nvPicPr>
        <p:blipFill>
          <a:blip r:embed="rId2"/>
          <a:stretch>
            <a:fillRect/>
          </a:stretch>
        </p:blipFill>
        <p:spPr>
          <a:xfrm>
            <a:off x="461035" y="1409008"/>
            <a:ext cx="8228013" cy="3327773"/>
          </a:xfrm>
          <a:prstGeom prst="rect">
            <a:avLst/>
          </a:prstGeom>
        </p:spPr>
      </p:pic>
    </p:spTree>
    <p:extLst>
      <p:ext uri="{BB962C8B-B14F-4D97-AF65-F5344CB8AC3E}">
        <p14:creationId xmlns:p14="http://schemas.microsoft.com/office/powerpoint/2010/main" val="32664164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It comes under Extension policies list.</a:t>
            </a:r>
          </a:p>
          <a:p>
            <a:endParaRPr lang="en-IN" sz="2000" dirty="0"/>
          </a:p>
          <a:p>
            <a:r>
              <a:rPr lang="en-IN" sz="2000" dirty="0" err="1"/>
              <a:t>Apigee</a:t>
            </a:r>
            <a:r>
              <a:rPr lang="en-IN" sz="2000" dirty="0"/>
              <a:t> provides a range of out-of-the-box policy capabilities that address common API management requirements.</a:t>
            </a:r>
          </a:p>
          <a:p>
            <a:endParaRPr lang="en-US" sz="2000" dirty="0"/>
          </a:p>
        </p:txBody>
      </p:sp>
      <p:sp>
        <p:nvSpPr>
          <p:cNvPr id="3" name="Title 2"/>
          <p:cNvSpPr>
            <a:spLocks noGrp="1"/>
          </p:cNvSpPr>
          <p:nvPr>
            <p:ph type="title"/>
          </p:nvPr>
        </p:nvSpPr>
        <p:spPr/>
        <p:txBody>
          <a:bodyPr/>
          <a:lstStyle/>
          <a:p>
            <a:r>
              <a:rPr lang="en-US" dirty="0" err="1"/>
              <a:t>Javascript</a:t>
            </a:r>
            <a:r>
              <a:rPr lang="en-US" dirty="0"/>
              <a:t>  </a:t>
            </a:r>
            <a:r>
              <a:rPr lang="en-US" dirty="0" smtClean="0"/>
              <a:t>Policy</a:t>
            </a:r>
            <a:endParaRPr lang="en-US" dirty="0"/>
          </a:p>
        </p:txBody>
      </p:sp>
    </p:spTree>
    <p:extLst>
      <p:ext uri="{BB962C8B-B14F-4D97-AF65-F5344CB8AC3E}">
        <p14:creationId xmlns:p14="http://schemas.microsoft.com/office/powerpoint/2010/main" val="41534661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err="1"/>
              <a:t>Apigee</a:t>
            </a:r>
            <a:r>
              <a:rPr lang="en-IN" sz="1800" dirty="0"/>
              <a:t> exposes scripting interfaces to ease the task of implementing custom </a:t>
            </a:r>
            <a:r>
              <a:rPr lang="en-IN" sz="1800" dirty="0" err="1"/>
              <a:t>behaviors</a:t>
            </a:r>
            <a:r>
              <a:rPr lang="en-IN" sz="1800" dirty="0"/>
              <a:t> in the </a:t>
            </a:r>
            <a:r>
              <a:rPr lang="en-IN" sz="1800" dirty="0" err="1"/>
              <a:t>proxied</a:t>
            </a:r>
            <a:r>
              <a:rPr lang="en-IN" sz="1800" dirty="0"/>
              <a:t> API message flow.</a:t>
            </a:r>
          </a:p>
          <a:p>
            <a:endParaRPr lang="en-IN" sz="1800" dirty="0"/>
          </a:p>
          <a:p>
            <a:r>
              <a:rPr lang="en-IN" sz="1800" dirty="0"/>
              <a:t>A JavaScript policy contains no actual code. Instead, a JavaScript policy references a JavaScript 'resource' and defines the Step in the API flow where the JavaScript executes.</a:t>
            </a:r>
          </a:p>
          <a:p>
            <a:endParaRPr lang="en-US" sz="1800" dirty="0"/>
          </a:p>
        </p:txBody>
      </p:sp>
      <p:sp>
        <p:nvSpPr>
          <p:cNvPr id="3" name="Title 2"/>
          <p:cNvSpPr>
            <a:spLocks noGrp="1"/>
          </p:cNvSpPr>
          <p:nvPr>
            <p:ph type="title"/>
          </p:nvPr>
        </p:nvSpPr>
        <p:spPr/>
        <p:txBody>
          <a:bodyPr/>
          <a:lstStyle/>
          <a:p>
            <a:r>
              <a:rPr lang="en-US" dirty="0" err="1"/>
              <a:t>Javascript</a:t>
            </a:r>
            <a:r>
              <a:rPr lang="en-US" dirty="0"/>
              <a:t>  Policy </a:t>
            </a:r>
            <a:r>
              <a:rPr lang="en-US" dirty="0" smtClean="0"/>
              <a:t>( Cont...)</a:t>
            </a:r>
            <a:endParaRPr lang="en-US" dirty="0"/>
          </a:p>
        </p:txBody>
      </p:sp>
    </p:spTree>
    <p:extLst>
      <p:ext uri="{BB962C8B-B14F-4D97-AF65-F5344CB8AC3E}">
        <p14:creationId xmlns:p14="http://schemas.microsoft.com/office/powerpoint/2010/main" val="19708615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a:t>
            </a:r>
            <a:r>
              <a:rPr lang="en-US" dirty="0" err="1"/>
              <a:t>Javascript</a:t>
            </a:r>
            <a:r>
              <a:rPr lang="en-US" dirty="0"/>
              <a:t> </a:t>
            </a:r>
            <a:r>
              <a:rPr lang="en-US" dirty="0" smtClean="0"/>
              <a:t>Policy</a:t>
            </a:r>
            <a:endParaRPr lang="en-US" dirty="0"/>
          </a:p>
        </p:txBody>
      </p:sp>
      <p:pic>
        <p:nvPicPr>
          <p:cNvPr id="4" name="table"/>
          <p:cNvPicPr>
            <a:picLocks noGrp="1" noChangeAspect="1"/>
          </p:cNvPicPr>
          <p:nvPr>
            <p:ph sz="quarter" idx="12"/>
          </p:nvPr>
        </p:nvPicPr>
        <p:blipFill>
          <a:blip r:embed="rId2"/>
          <a:stretch>
            <a:fillRect/>
          </a:stretch>
        </p:blipFill>
        <p:spPr>
          <a:xfrm>
            <a:off x="797455" y="1504085"/>
            <a:ext cx="7547502" cy="4578493"/>
          </a:xfrm>
          <a:prstGeom prst="rect">
            <a:avLst/>
          </a:prstGeom>
        </p:spPr>
      </p:pic>
    </p:spTree>
    <p:extLst>
      <p:ext uri="{BB962C8B-B14F-4D97-AF65-F5344CB8AC3E}">
        <p14:creationId xmlns:p14="http://schemas.microsoft.com/office/powerpoint/2010/main" val="17658443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Response </a:t>
            </a:r>
            <a:r>
              <a:rPr lang="en-US" dirty="0" smtClean="0"/>
              <a:t>cache</a:t>
            </a:r>
            <a:endParaRPr lang="en-US" dirty="0"/>
          </a:p>
        </p:txBody>
      </p:sp>
      <p:pic>
        <p:nvPicPr>
          <p:cNvPr id="4" name="table"/>
          <p:cNvPicPr>
            <a:picLocks noGrp="1" noChangeAspect="1"/>
          </p:cNvPicPr>
          <p:nvPr>
            <p:ph sz="quarter" idx="12"/>
          </p:nvPr>
        </p:nvPicPr>
        <p:blipFill>
          <a:blip r:embed="rId2"/>
          <a:stretch>
            <a:fillRect/>
          </a:stretch>
        </p:blipFill>
        <p:spPr>
          <a:xfrm>
            <a:off x="619981" y="955675"/>
            <a:ext cx="8457434" cy="5325052"/>
          </a:xfrm>
          <a:prstGeom prst="rect">
            <a:avLst/>
          </a:prstGeom>
        </p:spPr>
      </p:pic>
    </p:spTree>
    <p:extLst>
      <p:ext uri="{BB962C8B-B14F-4D97-AF65-F5344CB8AC3E}">
        <p14:creationId xmlns:p14="http://schemas.microsoft.com/office/powerpoint/2010/main" val="7837689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Response Cache Flow </a:t>
            </a:r>
            <a:r>
              <a:rPr lang="en-US" dirty="0" smtClean="0"/>
              <a:t>Variables</a:t>
            </a:r>
            <a:endParaRPr lang="en-US" dirty="0"/>
          </a:p>
        </p:txBody>
      </p:sp>
      <p:pic>
        <p:nvPicPr>
          <p:cNvPr id="4" name="table"/>
          <p:cNvPicPr>
            <a:picLocks noGrp="1" noChangeAspect="1"/>
          </p:cNvPicPr>
          <p:nvPr>
            <p:ph sz="quarter" idx="12"/>
          </p:nvPr>
        </p:nvPicPr>
        <p:blipFill>
          <a:blip r:embed="rId2"/>
          <a:stretch>
            <a:fillRect/>
          </a:stretch>
        </p:blipFill>
        <p:spPr>
          <a:xfrm>
            <a:off x="461035" y="1288936"/>
            <a:ext cx="8228013" cy="3403137"/>
          </a:xfrm>
          <a:prstGeom prst="rect">
            <a:avLst/>
          </a:prstGeom>
        </p:spPr>
      </p:pic>
    </p:spTree>
    <p:extLst>
      <p:ext uri="{BB962C8B-B14F-4D97-AF65-F5344CB8AC3E}">
        <p14:creationId xmlns:p14="http://schemas.microsoft.com/office/powerpoint/2010/main" val="26832608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It comes under Extension policies list.</a:t>
            </a:r>
          </a:p>
          <a:p>
            <a:endParaRPr lang="en-IN" sz="1800" dirty="0"/>
          </a:p>
          <a:p>
            <a:r>
              <a:rPr lang="en-IN" sz="1800" dirty="0" err="1"/>
              <a:t>Apigee</a:t>
            </a:r>
            <a:r>
              <a:rPr lang="en-IN" sz="1800" dirty="0"/>
              <a:t> provides a range of out-of-the-box policy capabilities that address common API management requirements.</a:t>
            </a:r>
          </a:p>
          <a:p>
            <a:endParaRPr lang="en-US" sz="2000" dirty="0"/>
          </a:p>
        </p:txBody>
      </p:sp>
      <p:sp>
        <p:nvSpPr>
          <p:cNvPr id="3" name="Title 2"/>
          <p:cNvSpPr>
            <a:spLocks noGrp="1"/>
          </p:cNvSpPr>
          <p:nvPr>
            <p:ph type="title"/>
          </p:nvPr>
        </p:nvSpPr>
        <p:spPr/>
        <p:txBody>
          <a:bodyPr/>
          <a:lstStyle/>
          <a:p>
            <a:r>
              <a:rPr lang="en-US" dirty="0" err="1"/>
              <a:t>Javascript</a:t>
            </a:r>
            <a:r>
              <a:rPr lang="en-US" dirty="0"/>
              <a:t>  </a:t>
            </a:r>
            <a:r>
              <a:rPr lang="en-US" dirty="0" smtClean="0"/>
              <a:t>Policy</a:t>
            </a:r>
            <a:endParaRPr lang="en-US" dirty="0"/>
          </a:p>
        </p:txBody>
      </p:sp>
    </p:spTree>
    <p:extLst>
      <p:ext uri="{BB962C8B-B14F-4D97-AF65-F5344CB8AC3E}">
        <p14:creationId xmlns:p14="http://schemas.microsoft.com/office/powerpoint/2010/main" val="6851160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smtClean="0"/>
              <a:t>A </a:t>
            </a:r>
            <a:r>
              <a:rPr lang="en-IN" sz="1800" dirty="0"/>
              <a:t>middleware layer in the </a:t>
            </a:r>
            <a:r>
              <a:rPr lang="en-IN" sz="1800" dirty="0" err="1"/>
              <a:t>telco</a:t>
            </a:r>
            <a:r>
              <a:rPr lang="en-IN" sz="1800" dirty="0"/>
              <a:t> architecture takes the Location Based Services (LBS) and Short Message Service </a:t>
            </a:r>
            <a:r>
              <a:rPr lang="en-IN" sz="1800" dirty="0" err="1"/>
              <a:t>Center</a:t>
            </a:r>
            <a:r>
              <a:rPr lang="en-IN" sz="1800" dirty="0"/>
              <a:t> (SMSC) (the portion of a wireless network that handles SMS operations) and exposes them - typically as a </a:t>
            </a:r>
            <a:r>
              <a:rPr lang="en-IN" sz="1800" dirty="0" err="1"/>
              <a:t>ParlayX</a:t>
            </a:r>
            <a:r>
              <a:rPr lang="en-IN" sz="1800" dirty="0"/>
              <a:t> type interface</a:t>
            </a:r>
            <a:r>
              <a:rPr lang="en-IN" sz="1800" dirty="0" smtClean="0"/>
              <a:t>.</a:t>
            </a:r>
          </a:p>
          <a:p>
            <a:endParaRPr lang="en-IN" sz="1800" dirty="0" smtClean="0"/>
          </a:p>
          <a:p>
            <a:r>
              <a:rPr lang="en-IN" sz="1800" dirty="0" smtClean="0"/>
              <a:t>GSMA</a:t>
            </a:r>
            <a:r>
              <a:rPr lang="en-IN" sz="1800" dirty="0"/>
              <a:t>, together with major operators, has developed a </a:t>
            </a:r>
            <a:r>
              <a:rPr lang="en-IN" sz="1800" dirty="0" err="1"/>
              <a:t>RESTful</a:t>
            </a:r>
            <a:r>
              <a:rPr lang="en-IN" sz="1800" dirty="0"/>
              <a:t> API - </a:t>
            </a:r>
            <a:r>
              <a:rPr lang="en-IN" sz="1800" dirty="0" err="1"/>
              <a:t>OneAPI</a:t>
            </a:r>
            <a:r>
              <a:rPr lang="en-IN" sz="1800" dirty="0"/>
              <a:t> - to facilitate and significantly reduce the time it takes to develop apps that make use of mobile networks’ capabilities. </a:t>
            </a:r>
            <a:r>
              <a:rPr lang="en-IN" sz="1800" dirty="0" err="1"/>
              <a:t>Apigee</a:t>
            </a:r>
            <a:r>
              <a:rPr lang="en-IN" sz="1800" dirty="0"/>
              <a:t>, as part of the access and exposure layer in Telco architectures, allows carriers to use the existing back-end infrastructure and expose new </a:t>
            </a:r>
            <a:r>
              <a:rPr lang="en-IN" sz="1800" dirty="0" err="1"/>
              <a:t>flavors</a:t>
            </a:r>
            <a:r>
              <a:rPr lang="en-IN" sz="1800" dirty="0"/>
              <a:t> of APIs.</a:t>
            </a:r>
          </a:p>
          <a:p>
            <a:endParaRPr lang="en-IN" sz="1800" dirty="0"/>
          </a:p>
          <a:p>
            <a:endParaRPr lang="en-US" sz="1800" dirty="0"/>
          </a:p>
        </p:txBody>
      </p:sp>
      <p:sp>
        <p:nvSpPr>
          <p:cNvPr id="3" name="Title 2"/>
          <p:cNvSpPr>
            <a:spLocks noGrp="1"/>
          </p:cNvSpPr>
          <p:nvPr>
            <p:ph type="title"/>
          </p:nvPr>
        </p:nvSpPr>
        <p:spPr/>
        <p:txBody>
          <a:bodyPr>
            <a:normAutofit/>
          </a:bodyPr>
          <a:lstStyle/>
          <a:p>
            <a:r>
              <a:rPr lang="en-IN" sz="2000" dirty="0"/>
              <a:t>Telco APIs: </a:t>
            </a:r>
            <a:r>
              <a:rPr lang="en-IN" sz="2000" dirty="0" err="1"/>
              <a:t>ParlayX</a:t>
            </a:r>
            <a:r>
              <a:rPr lang="en-IN" sz="2000" dirty="0"/>
              <a:t>-to-</a:t>
            </a:r>
            <a:r>
              <a:rPr lang="en-IN" sz="2000" dirty="0" err="1"/>
              <a:t>OneAPI</a:t>
            </a:r>
            <a:r>
              <a:rPr lang="en-IN" sz="2000" dirty="0"/>
              <a:t> </a:t>
            </a:r>
            <a:br>
              <a:rPr lang="en-IN" sz="2000" dirty="0"/>
            </a:br>
            <a:r>
              <a:rPr lang="en-IN" sz="2000" dirty="0"/>
              <a:t>SOAP-to-REST </a:t>
            </a:r>
            <a:r>
              <a:rPr lang="en-IN" sz="2000" dirty="0" smtClean="0"/>
              <a:t>Transformation</a:t>
            </a:r>
            <a:endParaRPr lang="en-US" sz="2000" dirty="0"/>
          </a:p>
        </p:txBody>
      </p:sp>
    </p:spTree>
    <p:extLst>
      <p:ext uri="{BB962C8B-B14F-4D97-AF65-F5344CB8AC3E}">
        <p14:creationId xmlns:p14="http://schemas.microsoft.com/office/powerpoint/2010/main" val="22945536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sz="1800" dirty="0" err="1"/>
              <a:t>Apigee</a:t>
            </a:r>
            <a:r>
              <a:rPr lang="en-IN" sz="1800" dirty="0"/>
              <a:t> exposes scripting interfaces to ease the task of implementing custom </a:t>
            </a:r>
            <a:r>
              <a:rPr lang="en-IN" sz="1800" dirty="0" err="1"/>
              <a:t>behaviors</a:t>
            </a:r>
            <a:r>
              <a:rPr lang="en-IN" sz="1800" dirty="0"/>
              <a:t> in the </a:t>
            </a:r>
            <a:r>
              <a:rPr lang="en-IN" sz="1800" dirty="0" err="1"/>
              <a:t>proxied</a:t>
            </a:r>
            <a:r>
              <a:rPr lang="en-IN" sz="1800" dirty="0"/>
              <a:t> API message flow.</a:t>
            </a:r>
          </a:p>
          <a:p>
            <a:endParaRPr lang="en-IN" sz="1800" dirty="0"/>
          </a:p>
          <a:p>
            <a:r>
              <a:rPr lang="en-IN" sz="1800" dirty="0"/>
              <a:t>A JavaScript policy contains no actual code. Instead, a JavaScript policy references a JavaScript 'resource' and defines the Step in the API flow where the JavaScript executes.</a:t>
            </a:r>
          </a:p>
          <a:p>
            <a:endParaRPr lang="en-US" dirty="0"/>
          </a:p>
        </p:txBody>
      </p:sp>
      <p:sp>
        <p:nvSpPr>
          <p:cNvPr id="3" name="Title 2"/>
          <p:cNvSpPr>
            <a:spLocks noGrp="1"/>
          </p:cNvSpPr>
          <p:nvPr>
            <p:ph type="title"/>
          </p:nvPr>
        </p:nvSpPr>
        <p:spPr/>
        <p:txBody>
          <a:bodyPr/>
          <a:lstStyle/>
          <a:p>
            <a:r>
              <a:rPr lang="en-US" dirty="0" err="1"/>
              <a:t>Javascript</a:t>
            </a:r>
            <a:r>
              <a:rPr lang="en-US" dirty="0"/>
              <a:t>  Policy </a:t>
            </a:r>
            <a:r>
              <a:rPr lang="en-US" dirty="0" smtClean="0"/>
              <a:t>( Cont...)</a:t>
            </a:r>
            <a:endParaRPr lang="en-US" dirty="0"/>
          </a:p>
        </p:txBody>
      </p:sp>
    </p:spTree>
    <p:extLst>
      <p:ext uri="{BB962C8B-B14F-4D97-AF65-F5344CB8AC3E}">
        <p14:creationId xmlns:p14="http://schemas.microsoft.com/office/powerpoint/2010/main" val="7351413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a:t>
            </a:r>
            <a:r>
              <a:rPr lang="en-US" dirty="0" err="1"/>
              <a:t>Javascript</a:t>
            </a:r>
            <a:r>
              <a:rPr lang="en-US" dirty="0"/>
              <a:t> </a:t>
            </a:r>
            <a:r>
              <a:rPr lang="en-US" dirty="0" smtClean="0"/>
              <a:t>Policy</a:t>
            </a:r>
            <a:endParaRPr lang="en-US" dirty="0"/>
          </a:p>
        </p:txBody>
      </p:sp>
      <p:pic>
        <p:nvPicPr>
          <p:cNvPr id="4" name="table"/>
          <p:cNvPicPr>
            <a:picLocks noGrp="1" noChangeAspect="1"/>
          </p:cNvPicPr>
          <p:nvPr>
            <p:ph sz="quarter" idx="12"/>
          </p:nvPr>
        </p:nvPicPr>
        <p:blipFill>
          <a:blip r:embed="rId2"/>
          <a:stretch>
            <a:fillRect/>
          </a:stretch>
        </p:blipFill>
        <p:spPr>
          <a:xfrm>
            <a:off x="723564" y="1411722"/>
            <a:ext cx="7547502" cy="4578493"/>
          </a:xfrm>
          <a:prstGeom prst="rect">
            <a:avLst/>
          </a:prstGeom>
        </p:spPr>
      </p:pic>
    </p:spTree>
    <p:extLst>
      <p:ext uri="{BB962C8B-B14F-4D97-AF65-F5344CB8AC3E}">
        <p14:creationId xmlns:p14="http://schemas.microsoft.com/office/powerpoint/2010/main" val="31476093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sz="1200" dirty="0" smtClean="0"/>
              <a:t>	</a:t>
            </a:r>
          </a:p>
          <a:p>
            <a:pPr marL="0" indent="0">
              <a:buNone/>
            </a:pPr>
            <a:r>
              <a:rPr lang="en-US" sz="1200" dirty="0"/>
              <a:t>	</a:t>
            </a:r>
            <a:r>
              <a:rPr lang="en-US" sz="1400" dirty="0" smtClean="0"/>
              <a:t>&lt;?</a:t>
            </a:r>
            <a:r>
              <a:rPr lang="en-US" sz="1400" dirty="0"/>
              <a:t>xml version="1.0" encoding="UTF-8" standalone="yes"?&gt;</a:t>
            </a:r>
          </a:p>
          <a:p>
            <a:pPr marL="0" indent="0">
              <a:buNone/>
            </a:pPr>
            <a:r>
              <a:rPr lang="en-US" sz="1400" dirty="0" smtClean="0"/>
              <a:t>	&lt;</a:t>
            </a:r>
            <a:r>
              <a:rPr lang="en-US" sz="1400" dirty="0" err="1"/>
              <a:t>Javascript</a:t>
            </a:r>
            <a:r>
              <a:rPr lang="en-US" sz="1400" dirty="0"/>
              <a:t> </a:t>
            </a:r>
            <a:r>
              <a:rPr lang="en-US" sz="1400" dirty="0" err="1"/>
              <a:t>timeLimit</a:t>
            </a:r>
            <a:r>
              <a:rPr lang="en-US" sz="1400" dirty="0"/>
              <a:t>="200" enabled="true" </a:t>
            </a:r>
            <a:r>
              <a:rPr lang="en-US" sz="1400" dirty="0" err="1"/>
              <a:t>continueOnError</a:t>
            </a:r>
            <a:r>
              <a:rPr lang="en-US" sz="1400" dirty="0"/>
              <a:t>="false" </a:t>
            </a:r>
            <a:r>
              <a:rPr lang="en-US" sz="1400" dirty="0" err="1"/>
              <a:t>async</a:t>
            </a:r>
            <a:r>
              <a:rPr lang="en-US" sz="1400" dirty="0"/>
              <a:t>="false" </a:t>
            </a:r>
            <a:r>
              <a:rPr lang="en-US" sz="1400" dirty="0" smtClean="0"/>
              <a:t>	name</a:t>
            </a:r>
            <a:r>
              <a:rPr lang="en-US" sz="1400" dirty="0"/>
              <a:t>="</a:t>
            </a:r>
            <a:r>
              <a:rPr lang="en-US" sz="1400" dirty="0" err="1"/>
              <a:t>MyJSPolicy</a:t>
            </a:r>
            <a:r>
              <a:rPr lang="en-US" sz="1400" dirty="0"/>
              <a:t>"&gt;</a:t>
            </a:r>
          </a:p>
          <a:p>
            <a:pPr marL="0" indent="0">
              <a:buNone/>
            </a:pPr>
            <a:r>
              <a:rPr lang="en-US" sz="1400" dirty="0" smtClean="0"/>
              <a:t>	&lt;</a:t>
            </a:r>
            <a:r>
              <a:rPr lang="en-US" sz="1400" dirty="0" err="1"/>
              <a:t>ResourceURL</a:t>
            </a:r>
            <a:r>
              <a:rPr lang="en-US" sz="1400" dirty="0"/>
              <a:t>&gt;jsc://MyJavaScript&lt;/ResourceURL&gt;</a:t>
            </a:r>
          </a:p>
          <a:p>
            <a:pPr marL="0" indent="0">
              <a:buNone/>
            </a:pPr>
            <a:r>
              <a:rPr lang="en-US" sz="1400" dirty="0" smtClean="0"/>
              <a:t>	&lt;</a:t>
            </a:r>
            <a:r>
              <a:rPr lang="en-US" sz="1400" dirty="0" err="1"/>
              <a:t>IncludeURL</a:t>
            </a:r>
            <a:r>
              <a:rPr lang="en-US" sz="1400" dirty="0"/>
              <a:t>&gt;jsc://MyJavaScript&lt;/IncludeURL&gt;</a:t>
            </a:r>
          </a:p>
          <a:p>
            <a:pPr marL="0" indent="0">
              <a:buNone/>
            </a:pPr>
            <a:r>
              <a:rPr lang="en-US" sz="1400" dirty="0" smtClean="0"/>
              <a:t>	&lt;/</a:t>
            </a:r>
            <a:r>
              <a:rPr lang="en-US" sz="1400" dirty="0" err="1"/>
              <a:t>Javascript</a:t>
            </a:r>
            <a:r>
              <a:rPr lang="en-US" sz="1400" dirty="0"/>
              <a:t>&gt;</a:t>
            </a:r>
          </a:p>
          <a:p>
            <a:endParaRPr lang="en-US" sz="1200" dirty="0"/>
          </a:p>
        </p:txBody>
      </p:sp>
      <p:sp>
        <p:nvSpPr>
          <p:cNvPr id="3" name="Title 2"/>
          <p:cNvSpPr>
            <a:spLocks noGrp="1"/>
          </p:cNvSpPr>
          <p:nvPr>
            <p:ph type="title"/>
          </p:nvPr>
        </p:nvSpPr>
        <p:spPr/>
        <p:txBody>
          <a:bodyPr/>
          <a:lstStyle/>
          <a:p>
            <a:r>
              <a:rPr lang="en-US" dirty="0"/>
              <a:t>Example - </a:t>
            </a:r>
            <a:r>
              <a:rPr lang="en-US" dirty="0" err="1"/>
              <a:t>Javascript</a:t>
            </a:r>
            <a:r>
              <a:rPr lang="en-US" dirty="0"/>
              <a:t>  Policy </a:t>
            </a:r>
          </a:p>
        </p:txBody>
      </p:sp>
    </p:spTree>
    <p:extLst>
      <p:ext uri="{BB962C8B-B14F-4D97-AF65-F5344CB8AC3E}">
        <p14:creationId xmlns:p14="http://schemas.microsoft.com/office/powerpoint/2010/main" val="1125282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pPr algn="ctr"/>
            <a:endParaRPr lang="en-IN" sz="2800" dirty="0" smtClean="0"/>
          </a:p>
          <a:p>
            <a:pPr algn="ctr"/>
            <a:endParaRPr lang="en-IN" sz="2800" dirty="0"/>
          </a:p>
          <a:p>
            <a:pPr algn="ctr"/>
            <a:endParaRPr lang="en-IN" sz="2800" dirty="0" smtClean="0"/>
          </a:p>
          <a:p>
            <a:pPr algn="ctr"/>
            <a:r>
              <a:rPr lang="en-IN" sz="2800" dirty="0" smtClean="0"/>
              <a:t>Spike </a:t>
            </a:r>
            <a:r>
              <a:rPr lang="en-IN" sz="2800" dirty="0"/>
              <a:t>Arrest</a:t>
            </a:r>
          </a:p>
        </p:txBody>
      </p:sp>
    </p:spTree>
    <p:extLst>
      <p:ext uri="{BB962C8B-B14F-4D97-AF65-F5344CB8AC3E}">
        <p14:creationId xmlns:p14="http://schemas.microsoft.com/office/powerpoint/2010/main" val="10235795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APIs consumed by </a:t>
            </a:r>
            <a:r>
              <a:rPr lang="en-IN" sz="1800" dirty="0" err="1"/>
              <a:t>heterogenous</a:t>
            </a:r>
            <a:r>
              <a:rPr lang="en-IN" sz="1800" dirty="0"/>
              <a:t> client apps are vulnerable to performance lags and downtime caused by the sudden influx of request messages.</a:t>
            </a:r>
          </a:p>
          <a:p>
            <a:r>
              <a:rPr lang="en-IN" sz="1800" dirty="0" err="1"/>
              <a:t>SpikeArrests</a:t>
            </a:r>
            <a:r>
              <a:rPr lang="en-IN" sz="1800" dirty="0"/>
              <a:t> stop traffic spikes (or bursts) that can be caused by an increase in usage, buggy clients, or malicious attacks.</a:t>
            </a:r>
          </a:p>
          <a:p>
            <a:pPr marL="0" indent="0">
              <a:buNone/>
            </a:pPr>
            <a:endParaRPr lang="en-IN" sz="1800" dirty="0"/>
          </a:p>
        </p:txBody>
      </p:sp>
      <p:sp>
        <p:nvSpPr>
          <p:cNvPr id="3" name="Title 2"/>
          <p:cNvSpPr>
            <a:spLocks noGrp="1"/>
          </p:cNvSpPr>
          <p:nvPr>
            <p:ph type="title"/>
          </p:nvPr>
        </p:nvSpPr>
        <p:spPr/>
        <p:txBody>
          <a:bodyPr/>
          <a:lstStyle/>
          <a:p>
            <a:r>
              <a:rPr lang="en-US" dirty="0"/>
              <a:t>Why Spike </a:t>
            </a:r>
            <a:r>
              <a:rPr lang="en-US" dirty="0" smtClean="0"/>
              <a:t>Arrest</a:t>
            </a:r>
            <a:endParaRPr lang="en-US" dirty="0"/>
          </a:p>
        </p:txBody>
      </p:sp>
    </p:spTree>
    <p:extLst>
      <p:ext uri="{BB962C8B-B14F-4D97-AF65-F5344CB8AC3E}">
        <p14:creationId xmlns:p14="http://schemas.microsoft.com/office/powerpoint/2010/main" val="18745262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err="1"/>
              <a:t>SpikeArrest</a:t>
            </a:r>
            <a:r>
              <a:rPr lang="en-IN" sz="1800" dirty="0"/>
              <a:t> throttle the number of requests forwarded from the point in the processing Flow where the Policy is attached a s processing Step. You can attach a </a:t>
            </a:r>
            <a:r>
              <a:rPr lang="en-IN" sz="1800" dirty="0" err="1"/>
              <a:t>SpikeArrest</a:t>
            </a:r>
            <a:r>
              <a:rPr lang="en-IN" sz="1800" dirty="0"/>
              <a:t> policy at the </a:t>
            </a:r>
            <a:r>
              <a:rPr lang="en-IN" sz="1800" dirty="0" err="1"/>
              <a:t>ProxyEndpoint</a:t>
            </a:r>
            <a:r>
              <a:rPr lang="en-IN" sz="1800" dirty="0"/>
              <a:t> request Flow to limit inbound requests. You can also attach the </a:t>
            </a:r>
            <a:r>
              <a:rPr lang="en-IN" sz="1800" dirty="0" err="1"/>
              <a:t>SpikeArrest</a:t>
            </a:r>
            <a:r>
              <a:rPr lang="en-IN" sz="1800" dirty="0"/>
              <a:t> policy at the </a:t>
            </a:r>
            <a:r>
              <a:rPr lang="en-IN" sz="1800" dirty="0" err="1"/>
              <a:t>TargetEndpoint</a:t>
            </a:r>
            <a:r>
              <a:rPr lang="en-IN" sz="1800" dirty="0"/>
              <a:t> request Flow to limit request forwarded to the backend service.</a:t>
            </a:r>
          </a:p>
          <a:p>
            <a:r>
              <a:rPr lang="en-IN" sz="1800" dirty="0" err="1"/>
              <a:t>SpikeArrest</a:t>
            </a:r>
            <a:r>
              <a:rPr lang="en-IN" sz="1800" dirty="0"/>
              <a:t> policies support throttling over short time intervals, such as seconds and minutes. A </a:t>
            </a:r>
            <a:r>
              <a:rPr lang="en-IN" sz="1800" dirty="0" err="1"/>
              <a:t>SpikeArrest</a:t>
            </a:r>
            <a:r>
              <a:rPr lang="en-IN" sz="1800" dirty="0"/>
              <a:t> configuration allows messages to pass at a steady rate, while any instantaneous bursts are suppressed</a:t>
            </a:r>
          </a:p>
          <a:p>
            <a:endParaRPr lang="en-IN" sz="1800" dirty="0"/>
          </a:p>
          <a:p>
            <a:endParaRPr lang="en-US" sz="1800" dirty="0"/>
          </a:p>
        </p:txBody>
      </p:sp>
      <p:sp>
        <p:nvSpPr>
          <p:cNvPr id="3" name="Title 2"/>
          <p:cNvSpPr>
            <a:spLocks noGrp="1"/>
          </p:cNvSpPr>
          <p:nvPr>
            <p:ph type="title"/>
          </p:nvPr>
        </p:nvSpPr>
        <p:spPr/>
        <p:txBody>
          <a:bodyPr/>
          <a:lstStyle/>
          <a:p>
            <a:r>
              <a:rPr lang="en-US" dirty="0"/>
              <a:t>How it </a:t>
            </a:r>
            <a:r>
              <a:rPr lang="en-US" dirty="0" smtClean="0"/>
              <a:t>Works</a:t>
            </a:r>
            <a:endParaRPr lang="en-US" dirty="0"/>
          </a:p>
        </p:txBody>
      </p:sp>
    </p:spTree>
    <p:extLst>
      <p:ext uri="{BB962C8B-B14F-4D97-AF65-F5344CB8AC3E}">
        <p14:creationId xmlns:p14="http://schemas.microsoft.com/office/powerpoint/2010/main" val="40664782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Spike arrest Configuration </a:t>
            </a:r>
            <a:r>
              <a:rPr lang="en-US" dirty="0" smtClean="0"/>
              <a:t>elements</a:t>
            </a:r>
            <a:endParaRPr lang="en-US" dirty="0"/>
          </a:p>
        </p:txBody>
      </p:sp>
      <p:pic>
        <p:nvPicPr>
          <p:cNvPr id="4" name="table"/>
          <p:cNvPicPr>
            <a:picLocks noGrp="1" noChangeAspect="1"/>
          </p:cNvPicPr>
          <p:nvPr>
            <p:ph sz="quarter" idx="12"/>
          </p:nvPr>
        </p:nvPicPr>
        <p:blipFill>
          <a:blip r:embed="rId2"/>
          <a:stretch>
            <a:fillRect/>
          </a:stretch>
        </p:blipFill>
        <p:spPr>
          <a:xfrm>
            <a:off x="617898" y="1224107"/>
            <a:ext cx="7832509" cy="5001202"/>
          </a:xfrm>
          <a:prstGeom prst="rect">
            <a:avLst/>
          </a:prstGeom>
        </p:spPr>
      </p:pic>
    </p:spTree>
    <p:extLst>
      <p:ext uri="{BB962C8B-B14F-4D97-AF65-F5344CB8AC3E}">
        <p14:creationId xmlns:p14="http://schemas.microsoft.com/office/powerpoint/2010/main" val="36404554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a:t>When spike arrest policy runs</a:t>
            </a:r>
            <a:br>
              <a:rPr lang="en-IN" dirty="0"/>
            </a:br>
            <a:r>
              <a:rPr lang="en-IN" dirty="0"/>
              <a:t> following variables are </a:t>
            </a:r>
            <a:r>
              <a:rPr lang="en-IN" dirty="0" smtClean="0"/>
              <a:t>populated</a:t>
            </a:r>
            <a:endParaRPr lang="en-US" dirty="0"/>
          </a:p>
        </p:txBody>
      </p:sp>
      <p:pic>
        <p:nvPicPr>
          <p:cNvPr id="4" name="table"/>
          <p:cNvPicPr>
            <a:picLocks noGrp="1" noChangeAspect="1"/>
          </p:cNvPicPr>
          <p:nvPr>
            <p:ph sz="quarter" idx="12"/>
          </p:nvPr>
        </p:nvPicPr>
        <p:blipFill>
          <a:blip r:embed="rId2"/>
          <a:stretch>
            <a:fillRect/>
          </a:stretch>
        </p:blipFill>
        <p:spPr>
          <a:xfrm>
            <a:off x="457200" y="1384029"/>
            <a:ext cx="8228013" cy="4167026"/>
          </a:xfrm>
          <a:prstGeom prst="rect">
            <a:avLst/>
          </a:prstGeom>
        </p:spPr>
      </p:pic>
    </p:spTree>
    <p:extLst>
      <p:ext uri="{BB962C8B-B14F-4D97-AF65-F5344CB8AC3E}">
        <p14:creationId xmlns:p14="http://schemas.microsoft.com/office/powerpoint/2010/main" val="24419043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normAutofit/>
          </a:bodyPr>
          <a:lstStyle/>
          <a:p>
            <a:pPr algn="ctr"/>
            <a:endParaRPr lang="en-IN" sz="2800" dirty="0" smtClean="0"/>
          </a:p>
          <a:p>
            <a:pPr algn="ctr"/>
            <a:endParaRPr lang="en-IN" sz="2800" dirty="0"/>
          </a:p>
          <a:p>
            <a:pPr algn="ctr"/>
            <a:endParaRPr lang="en-IN" sz="2800" dirty="0" smtClean="0"/>
          </a:p>
          <a:p>
            <a:pPr algn="ctr"/>
            <a:r>
              <a:rPr lang="en-IN" sz="2800" dirty="0" smtClean="0"/>
              <a:t>Invalidate </a:t>
            </a:r>
            <a:r>
              <a:rPr lang="en-IN" sz="2800" dirty="0"/>
              <a:t>Cache</a:t>
            </a:r>
          </a:p>
        </p:txBody>
      </p:sp>
    </p:spTree>
    <p:extLst>
      <p:ext uri="{BB962C8B-B14F-4D97-AF65-F5344CB8AC3E}">
        <p14:creationId xmlns:p14="http://schemas.microsoft.com/office/powerpoint/2010/main" val="8628861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2000" dirty="0"/>
              <a:t>Cache resource that can be used at runtime to persist data across transactions.</a:t>
            </a:r>
          </a:p>
        </p:txBody>
      </p:sp>
      <p:sp>
        <p:nvSpPr>
          <p:cNvPr id="3" name="Title 2"/>
          <p:cNvSpPr>
            <a:spLocks noGrp="1"/>
          </p:cNvSpPr>
          <p:nvPr>
            <p:ph type="title"/>
          </p:nvPr>
        </p:nvSpPr>
        <p:spPr/>
        <p:txBody>
          <a:bodyPr/>
          <a:lstStyle/>
          <a:p>
            <a:r>
              <a:rPr lang="en-US" dirty="0" smtClean="0"/>
              <a:t>What is </a:t>
            </a:r>
            <a:r>
              <a:rPr lang="en-US" dirty="0"/>
              <a:t>cache</a:t>
            </a:r>
          </a:p>
        </p:txBody>
      </p:sp>
    </p:spTree>
    <p:extLst>
      <p:ext uri="{BB962C8B-B14F-4D97-AF65-F5344CB8AC3E}">
        <p14:creationId xmlns:p14="http://schemas.microsoft.com/office/powerpoint/2010/main" val="2832537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sz="1800" dirty="0"/>
              <a:t>Use of CORS policies for cross-domain</a:t>
            </a:r>
          </a:p>
          <a:p>
            <a:pPr marL="0" indent="0">
              <a:buNone/>
            </a:pPr>
            <a:r>
              <a:rPr lang="en-US" sz="1400" dirty="0" smtClean="0"/>
              <a:t>      e.g.</a:t>
            </a:r>
          </a:p>
          <a:p>
            <a:pPr marL="0" indent="0">
              <a:buNone/>
            </a:pPr>
            <a:r>
              <a:rPr lang="en-US" sz="1400" dirty="0"/>
              <a:t>	</a:t>
            </a:r>
            <a:r>
              <a:rPr lang="en-US" sz="1400" dirty="0" smtClean="0"/>
              <a:t> </a:t>
            </a:r>
            <a:r>
              <a:rPr lang="en-US" sz="1400" dirty="0"/>
              <a:t>&lt;filter&gt;&lt;filter-name&gt;</a:t>
            </a:r>
            <a:r>
              <a:rPr lang="en-US" sz="1400" dirty="0" err="1"/>
              <a:t>CorsFilter</a:t>
            </a:r>
            <a:r>
              <a:rPr lang="en-US" sz="1400" dirty="0"/>
              <a:t>&lt;/filter-name&gt;</a:t>
            </a:r>
          </a:p>
          <a:p>
            <a:pPr marL="0" indent="0">
              <a:buNone/>
            </a:pPr>
            <a:r>
              <a:rPr lang="en-US" sz="1400" dirty="0" smtClean="0"/>
              <a:t>	&lt;</a:t>
            </a:r>
            <a:r>
              <a:rPr lang="en-US" sz="1400" dirty="0"/>
              <a:t>filter-class&gt;</a:t>
            </a:r>
            <a:r>
              <a:rPr lang="en-US" sz="1400" dirty="0" err="1"/>
              <a:t>org.apache.catalina.filters.CorsFilter</a:t>
            </a:r>
            <a:r>
              <a:rPr lang="en-US" sz="1400" dirty="0"/>
              <a:t>&lt;/filter-class&gt;</a:t>
            </a:r>
          </a:p>
          <a:p>
            <a:pPr marL="0" indent="0">
              <a:buNone/>
            </a:pPr>
            <a:r>
              <a:rPr lang="en-US" sz="1400" dirty="0" smtClean="0"/>
              <a:t>	&lt;</a:t>
            </a:r>
            <a:r>
              <a:rPr lang="en-US" sz="1400" dirty="0" err="1"/>
              <a:t>init-param</a:t>
            </a:r>
            <a:r>
              <a:rPr lang="en-US" sz="1400" dirty="0"/>
              <a:t>&gt;</a:t>
            </a:r>
          </a:p>
          <a:p>
            <a:pPr marL="0" indent="0">
              <a:buNone/>
            </a:pPr>
            <a:r>
              <a:rPr lang="en-US" sz="1400" dirty="0" smtClean="0"/>
              <a:t>	&lt;</a:t>
            </a:r>
            <a:r>
              <a:rPr lang="en-US" sz="1400" dirty="0" err="1"/>
              <a:t>param</a:t>
            </a:r>
            <a:r>
              <a:rPr lang="en-US" sz="1400" dirty="0"/>
              <a:t>-name&gt;</a:t>
            </a:r>
            <a:r>
              <a:rPr lang="en-US" sz="1400" dirty="0" err="1"/>
              <a:t>cors.allowed.methods</a:t>
            </a:r>
            <a:r>
              <a:rPr lang="en-US" sz="1400" dirty="0"/>
              <a:t>&lt;/</a:t>
            </a:r>
            <a:r>
              <a:rPr lang="en-US" sz="1400" dirty="0" err="1"/>
              <a:t>param</a:t>
            </a:r>
            <a:r>
              <a:rPr lang="en-US" sz="1400" dirty="0"/>
              <a:t>-name&gt;</a:t>
            </a:r>
          </a:p>
          <a:p>
            <a:pPr marL="0" indent="0">
              <a:buNone/>
            </a:pPr>
            <a:r>
              <a:rPr lang="en-US" sz="1400" dirty="0" smtClean="0"/>
              <a:t>	&lt;</a:t>
            </a:r>
            <a:r>
              <a:rPr lang="en-US" sz="1400" dirty="0" err="1"/>
              <a:t>param</a:t>
            </a:r>
            <a:r>
              <a:rPr lang="en-US" sz="1400" dirty="0"/>
              <a:t>-value&gt;GET&lt;/</a:t>
            </a:r>
            <a:r>
              <a:rPr lang="en-US" sz="1400" dirty="0" err="1"/>
              <a:t>param</a:t>
            </a:r>
            <a:r>
              <a:rPr lang="en-US" sz="1400" dirty="0"/>
              <a:t>-value&gt;</a:t>
            </a:r>
          </a:p>
          <a:p>
            <a:pPr marL="0" indent="0">
              <a:buNone/>
            </a:pPr>
            <a:r>
              <a:rPr lang="en-US" sz="1400" dirty="0" smtClean="0"/>
              <a:t>	&lt;/</a:t>
            </a:r>
            <a:r>
              <a:rPr lang="en-US" sz="1400" dirty="0" err="1"/>
              <a:t>init-param</a:t>
            </a:r>
            <a:r>
              <a:rPr lang="en-US" sz="1400" dirty="0"/>
              <a:t>&gt;</a:t>
            </a:r>
          </a:p>
          <a:p>
            <a:pPr marL="0" indent="0">
              <a:buNone/>
            </a:pPr>
            <a:r>
              <a:rPr lang="en-US" sz="1400" dirty="0" smtClean="0"/>
              <a:t>	&lt;/</a:t>
            </a:r>
            <a:r>
              <a:rPr lang="en-US" sz="1400" dirty="0"/>
              <a:t>filter&gt;</a:t>
            </a:r>
          </a:p>
          <a:p>
            <a:pPr marL="0" indent="0">
              <a:buNone/>
            </a:pPr>
            <a:r>
              <a:rPr lang="en-US" sz="1400" dirty="0" smtClean="0"/>
              <a:t>	&lt;</a:t>
            </a:r>
            <a:r>
              <a:rPr lang="en-US" sz="1400" dirty="0"/>
              <a:t>filter-mapping&gt;</a:t>
            </a:r>
          </a:p>
          <a:p>
            <a:pPr marL="0" indent="0">
              <a:buNone/>
            </a:pPr>
            <a:r>
              <a:rPr lang="en-US" sz="1400" dirty="0" smtClean="0"/>
              <a:t>	&lt;</a:t>
            </a:r>
            <a:r>
              <a:rPr lang="en-US" sz="1400" dirty="0"/>
              <a:t>filter-name&gt;</a:t>
            </a:r>
            <a:r>
              <a:rPr lang="en-US" sz="1400" dirty="0" err="1"/>
              <a:t>CorsFilter</a:t>
            </a:r>
            <a:r>
              <a:rPr lang="en-US" sz="1400" dirty="0"/>
              <a:t>&lt;/filter-name&gt;</a:t>
            </a:r>
          </a:p>
          <a:p>
            <a:pPr marL="0" indent="0">
              <a:buNone/>
            </a:pPr>
            <a:r>
              <a:rPr lang="en-US" sz="1400" dirty="0" smtClean="0"/>
              <a:t>	&lt;</a:t>
            </a:r>
            <a:r>
              <a:rPr lang="en-US" sz="1400" dirty="0" err="1"/>
              <a:t>url</a:t>
            </a:r>
            <a:r>
              <a:rPr lang="en-US" sz="1400" dirty="0"/>
              <a:t>-pattern&gt;/*&lt;/</a:t>
            </a:r>
            <a:r>
              <a:rPr lang="en-US" sz="1400" dirty="0" err="1"/>
              <a:t>url</a:t>
            </a:r>
            <a:r>
              <a:rPr lang="en-US" sz="1400" dirty="0"/>
              <a:t>-pattern&gt;</a:t>
            </a:r>
          </a:p>
          <a:p>
            <a:pPr marL="0" indent="0">
              <a:buNone/>
            </a:pPr>
            <a:r>
              <a:rPr lang="en-US" sz="1400" dirty="0" smtClean="0"/>
              <a:t>	&lt;/</a:t>
            </a:r>
            <a:r>
              <a:rPr lang="en-US" sz="1400" dirty="0"/>
              <a:t>filter-mapping&gt;</a:t>
            </a:r>
          </a:p>
          <a:p>
            <a:endParaRPr lang="en-US" dirty="0"/>
          </a:p>
        </p:txBody>
      </p:sp>
      <p:sp>
        <p:nvSpPr>
          <p:cNvPr id="3" name="Title 2"/>
          <p:cNvSpPr>
            <a:spLocks noGrp="1"/>
          </p:cNvSpPr>
          <p:nvPr>
            <p:ph type="title"/>
          </p:nvPr>
        </p:nvSpPr>
        <p:spPr/>
        <p:txBody>
          <a:bodyPr>
            <a:normAutofit/>
          </a:bodyPr>
          <a:lstStyle/>
          <a:p>
            <a:r>
              <a:rPr lang="en-IN" sz="2000" dirty="0"/>
              <a:t>Telco APIs: </a:t>
            </a:r>
            <a:r>
              <a:rPr lang="en-IN" sz="2000" dirty="0" err="1"/>
              <a:t>ParlayX</a:t>
            </a:r>
            <a:r>
              <a:rPr lang="en-IN" sz="2000" dirty="0"/>
              <a:t>-to-</a:t>
            </a:r>
            <a:r>
              <a:rPr lang="en-IN" sz="2000" dirty="0" err="1"/>
              <a:t>OneAPI</a:t>
            </a:r>
            <a:r>
              <a:rPr lang="en-IN" sz="2000" dirty="0"/>
              <a:t> </a:t>
            </a:r>
            <a:br>
              <a:rPr lang="en-IN" sz="2000" dirty="0"/>
            </a:br>
            <a:r>
              <a:rPr lang="en-IN" sz="2000" dirty="0"/>
              <a:t>SOAP-to-REST </a:t>
            </a:r>
            <a:r>
              <a:rPr lang="en-IN" sz="2000" dirty="0" smtClean="0"/>
              <a:t>Transformation</a:t>
            </a:r>
            <a:endParaRPr lang="en-US" sz="2000" dirty="0"/>
          </a:p>
        </p:txBody>
      </p:sp>
    </p:spTree>
    <p:extLst>
      <p:ext uri="{BB962C8B-B14F-4D97-AF65-F5344CB8AC3E}">
        <p14:creationId xmlns:p14="http://schemas.microsoft.com/office/powerpoint/2010/main" val="39415061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Autofit/>
          </a:bodyPr>
          <a:lstStyle/>
          <a:p>
            <a:r>
              <a:rPr lang="en-US" sz="1800" dirty="0">
                <a:latin typeface="+mn-lt"/>
                <a:cs typeface="Times New Roman" panose="02020603050405020304" pitchFamily="18" charset="0"/>
              </a:rPr>
              <a:t>We can have multiple Cache resources in each environment. For data segregation, the scope of a Cache is limited to an environment in which the Cache is created. (For example, API proxies running in a 'test' environment cannot access data in a Cache running in 'prod'.) Once the Cache is created, it can be populated with any </a:t>
            </a:r>
            <a:r>
              <a:rPr lang="en-US" sz="1800" dirty="0" err="1">
                <a:latin typeface="+mn-lt"/>
                <a:cs typeface="Times New Roman" panose="02020603050405020304" pitchFamily="18" charset="0"/>
              </a:rPr>
              <a:t>serializable</a:t>
            </a:r>
            <a:r>
              <a:rPr lang="en-US" sz="1800" dirty="0">
                <a:latin typeface="+mn-lt"/>
                <a:cs typeface="Times New Roman" panose="02020603050405020304" pitchFamily="18" charset="0"/>
              </a:rPr>
              <a:t> data by using Cache policies.</a:t>
            </a:r>
          </a:p>
          <a:p>
            <a:r>
              <a:rPr lang="en-US" sz="1800" dirty="0">
                <a:latin typeface="+mn-lt"/>
                <a:cs typeface="Times New Roman" panose="02020603050405020304" pitchFamily="18" charset="0"/>
              </a:rPr>
              <a:t>A default Cache resource called </a:t>
            </a:r>
            <a:r>
              <a:rPr lang="en-US" sz="1800" dirty="0" err="1">
                <a:latin typeface="+mn-lt"/>
                <a:cs typeface="Times New Roman" panose="02020603050405020304" pitchFamily="18" charset="0"/>
              </a:rPr>
              <a:t>mycache</a:t>
            </a:r>
            <a:r>
              <a:rPr lang="en-US" sz="1800" dirty="0">
                <a:latin typeface="+mn-lt"/>
                <a:cs typeface="Times New Roman" panose="02020603050405020304" pitchFamily="18" charset="0"/>
              </a:rPr>
              <a:t> is configured in each environment for every organization. Under ordinary circumstances, you do not need to explicitly configure a Cache. Only configure a Cache when you need to customize the Cache settings and configuration optimize performance</a:t>
            </a:r>
            <a:r>
              <a:rPr lang="en-US" sz="1800" dirty="0">
                <a:latin typeface="Times New Roman" panose="02020603050405020304" pitchFamily="18" charset="0"/>
                <a:cs typeface="Times New Roman" panose="02020603050405020304" pitchFamily="18" charset="0"/>
              </a:rPr>
              <a:t>.</a:t>
            </a:r>
          </a:p>
        </p:txBody>
      </p:sp>
      <p:sp>
        <p:nvSpPr>
          <p:cNvPr id="3" name="Title 2"/>
          <p:cNvSpPr>
            <a:spLocks noGrp="1"/>
          </p:cNvSpPr>
          <p:nvPr>
            <p:ph type="title"/>
          </p:nvPr>
        </p:nvSpPr>
        <p:spPr/>
        <p:txBody>
          <a:bodyPr/>
          <a:lstStyle/>
          <a:p>
            <a:r>
              <a:rPr lang="en-US" dirty="0"/>
              <a:t>Cache in </a:t>
            </a:r>
            <a:r>
              <a:rPr lang="en-US" dirty="0" err="1"/>
              <a:t>Apigee</a:t>
            </a:r>
            <a:endParaRPr lang="en-US" dirty="0"/>
          </a:p>
        </p:txBody>
      </p:sp>
    </p:spTree>
    <p:extLst>
      <p:ext uri="{BB962C8B-B14F-4D97-AF65-F5344CB8AC3E}">
        <p14:creationId xmlns:p14="http://schemas.microsoft.com/office/powerpoint/2010/main" val="6609012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Invalidate Cache</a:t>
            </a:r>
          </a:p>
        </p:txBody>
      </p:sp>
      <p:sp>
        <p:nvSpPr>
          <p:cNvPr id="7" name="Content Placeholder 6"/>
          <p:cNvSpPr>
            <a:spLocks noGrp="1"/>
          </p:cNvSpPr>
          <p:nvPr>
            <p:ph sz="quarter" idx="12"/>
          </p:nvPr>
        </p:nvSpPr>
        <p:spPr/>
        <p:txBody>
          <a:bodyPr>
            <a:normAutofit/>
          </a:bodyPr>
          <a:lstStyle/>
          <a:p>
            <a:r>
              <a:rPr lang="en-US" sz="1800" dirty="0"/>
              <a:t>The Cache resource can be invalidated explicitly by specifying an HTTP header. When a request that contains the specified HTTP header is received, the Cache is flushed.</a:t>
            </a:r>
          </a:p>
          <a:p>
            <a:pPr marL="0" indent="0">
              <a:buNone/>
            </a:pPr>
            <a:r>
              <a:rPr lang="en-US" sz="1800" dirty="0" smtClean="0"/>
              <a:t>	</a:t>
            </a:r>
            <a:r>
              <a:rPr lang="en-US" sz="1200" dirty="0" smtClean="0"/>
              <a:t>&lt;</a:t>
            </a:r>
            <a:r>
              <a:rPr lang="en-US" sz="1200" dirty="0" err="1"/>
              <a:t>InvalidateCache</a:t>
            </a:r>
            <a:r>
              <a:rPr lang="en-US" sz="1200" dirty="0"/>
              <a:t> name="</a:t>
            </a:r>
            <a:r>
              <a:rPr lang="en-US" sz="1200" dirty="0" err="1"/>
              <a:t>InvalidateMyCache</a:t>
            </a:r>
            <a:r>
              <a:rPr lang="en-US" sz="1200" dirty="0" smtClean="0"/>
              <a:t>"&gt;</a:t>
            </a:r>
          </a:p>
          <a:p>
            <a:pPr marL="0" indent="0">
              <a:buNone/>
            </a:pPr>
            <a:r>
              <a:rPr lang="en-US" sz="1200" dirty="0"/>
              <a:t>	</a:t>
            </a:r>
            <a:r>
              <a:rPr lang="en-US" sz="1200" dirty="0" smtClean="0"/>
              <a:t> </a:t>
            </a:r>
            <a:r>
              <a:rPr lang="en-US" sz="1200" dirty="0"/>
              <a:t>&lt;</a:t>
            </a:r>
            <a:r>
              <a:rPr lang="en-US" sz="1200" dirty="0" err="1"/>
              <a:t>CacheResource</a:t>
            </a:r>
            <a:r>
              <a:rPr lang="en-US" sz="1200" dirty="0"/>
              <a:t>&gt;test-cache&lt;/</a:t>
            </a:r>
            <a:r>
              <a:rPr lang="en-US" sz="1200" dirty="0" err="1"/>
              <a:t>CacheResource</a:t>
            </a:r>
            <a:r>
              <a:rPr lang="en-US" sz="1200" dirty="0" smtClean="0"/>
              <a:t>&gt;</a:t>
            </a:r>
          </a:p>
          <a:p>
            <a:pPr marL="0" indent="0">
              <a:buNone/>
            </a:pPr>
            <a:r>
              <a:rPr lang="en-US" sz="1200" dirty="0"/>
              <a:t>	</a:t>
            </a:r>
            <a:r>
              <a:rPr lang="en-US" sz="1200" dirty="0" smtClean="0"/>
              <a:t> </a:t>
            </a:r>
            <a:r>
              <a:rPr lang="en-US" sz="1200" dirty="0"/>
              <a:t>&lt;Scope&gt;Exclusive&lt;/Scope&gt; </a:t>
            </a:r>
            <a:endParaRPr lang="en-US" sz="1200" dirty="0" smtClean="0"/>
          </a:p>
          <a:p>
            <a:pPr marL="0" indent="0">
              <a:buNone/>
            </a:pPr>
            <a:r>
              <a:rPr lang="en-US" sz="1200" dirty="0"/>
              <a:t>	</a:t>
            </a:r>
            <a:r>
              <a:rPr lang="en-US" sz="1200" dirty="0" smtClean="0"/>
              <a:t>&lt;</a:t>
            </a:r>
            <a:r>
              <a:rPr lang="en-US" sz="1200" dirty="0" err="1"/>
              <a:t>CacheKey</a:t>
            </a:r>
            <a:r>
              <a:rPr lang="en-US" sz="1200" dirty="0"/>
              <a:t>&gt; </a:t>
            </a:r>
            <a:endParaRPr lang="en-US" sz="1200" dirty="0" smtClean="0"/>
          </a:p>
          <a:p>
            <a:pPr marL="0" indent="0">
              <a:buNone/>
            </a:pPr>
            <a:r>
              <a:rPr lang="en-US" sz="1200" dirty="0"/>
              <a:t>	</a:t>
            </a:r>
            <a:r>
              <a:rPr lang="en-US" sz="1200" dirty="0" smtClean="0"/>
              <a:t>&lt;</a:t>
            </a:r>
            <a:r>
              <a:rPr lang="en-US" sz="1200" dirty="0"/>
              <a:t>Prefix&gt;</a:t>
            </a:r>
            <a:r>
              <a:rPr lang="en-US" sz="1200" dirty="0" err="1"/>
              <a:t>apiAccessToken</a:t>
            </a:r>
            <a:r>
              <a:rPr lang="en-US" sz="1200" dirty="0"/>
              <a:t>&lt;/Prefix</a:t>
            </a:r>
            <a:r>
              <a:rPr lang="en-US" sz="1200" dirty="0" smtClean="0"/>
              <a:t>&gt;</a:t>
            </a:r>
          </a:p>
          <a:p>
            <a:pPr marL="0" indent="0">
              <a:buNone/>
            </a:pPr>
            <a:r>
              <a:rPr lang="en-US" sz="1200" dirty="0"/>
              <a:t>	</a:t>
            </a:r>
            <a:r>
              <a:rPr lang="en-US" sz="1200" dirty="0" smtClean="0"/>
              <a:t> </a:t>
            </a:r>
            <a:r>
              <a:rPr lang="en-US" sz="1200" dirty="0"/>
              <a:t>&lt;</a:t>
            </a:r>
            <a:r>
              <a:rPr lang="en-US" sz="1200" dirty="0" err="1"/>
              <a:t>KeyFragment</a:t>
            </a:r>
            <a:r>
              <a:rPr lang="en-US" sz="1200" dirty="0"/>
              <a:t> ref="</a:t>
            </a:r>
            <a:r>
              <a:rPr lang="en-US" sz="1200" dirty="0" err="1"/>
              <a:t>request.header.invalidate_cache</a:t>
            </a:r>
            <a:r>
              <a:rPr lang="en-US" sz="1200" dirty="0"/>
              <a:t>" /&gt; </a:t>
            </a:r>
            <a:endParaRPr lang="en-US" sz="1200" dirty="0" smtClean="0"/>
          </a:p>
          <a:p>
            <a:pPr marL="0" indent="0">
              <a:buNone/>
            </a:pPr>
            <a:r>
              <a:rPr lang="en-US" sz="1200" dirty="0"/>
              <a:t>	</a:t>
            </a:r>
            <a:r>
              <a:rPr lang="en-US" sz="1200" dirty="0" smtClean="0"/>
              <a:t>&lt;/</a:t>
            </a:r>
            <a:r>
              <a:rPr lang="en-US" sz="1200" dirty="0" err="1"/>
              <a:t>CacheKey</a:t>
            </a:r>
            <a:r>
              <a:rPr lang="en-US" sz="1200" dirty="0"/>
              <a:t>&gt; </a:t>
            </a:r>
            <a:endParaRPr lang="en-US" sz="1200" dirty="0" smtClean="0"/>
          </a:p>
          <a:p>
            <a:pPr marL="0" indent="0">
              <a:buNone/>
            </a:pPr>
            <a:r>
              <a:rPr lang="en-US" sz="1200" dirty="0"/>
              <a:t>	</a:t>
            </a:r>
            <a:r>
              <a:rPr lang="en-US" sz="1200" dirty="0" smtClean="0"/>
              <a:t>&lt;</a:t>
            </a:r>
            <a:r>
              <a:rPr lang="en-US" sz="1200" dirty="0" err="1"/>
              <a:t>PurgeChildEntries</a:t>
            </a:r>
            <a:r>
              <a:rPr lang="en-US" sz="1200" dirty="0"/>
              <a:t>&gt;true&lt;/</a:t>
            </a:r>
            <a:r>
              <a:rPr lang="en-US" sz="1200" dirty="0" err="1"/>
              <a:t>PurgeChildEntries</a:t>
            </a:r>
            <a:r>
              <a:rPr lang="en-US" sz="1200" dirty="0"/>
              <a:t>&gt; </a:t>
            </a:r>
            <a:endParaRPr lang="en-US" sz="1200" dirty="0" smtClean="0"/>
          </a:p>
          <a:p>
            <a:pPr marL="0" indent="0">
              <a:buNone/>
            </a:pPr>
            <a:r>
              <a:rPr lang="en-US" sz="1200" dirty="0"/>
              <a:t>	</a:t>
            </a:r>
            <a:r>
              <a:rPr lang="en-US" sz="1200" dirty="0" smtClean="0"/>
              <a:t>&lt;/</a:t>
            </a:r>
            <a:r>
              <a:rPr lang="en-US" sz="1200" dirty="0" err="1"/>
              <a:t>InvalidateCache</a:t>
            </a:r>
            <a:r>
              <a:rPr lang="en-US" sz="1200" dirty="0"/>
              <a:t>&gt;</a:t>
            </a:r>
          </a:p>
          <a:p>
            <a:endParaRPr lang="en-US" sz="1800" dirty="0"/>
          </a:p>
        </p:txBody>
      </p:sp>
    </p:spTree>
    <p:extLst>
      <p:ext uri="{BB962C8B-B14F-4D97-AF65-F5344CB8AC3E}">
        <p14:creationId xmlns:p14="http://schemas.microsoft.com/office/powerpoint/2010/main" val="261338626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a:t>Properties</a:t>
            </a:r>
          </a:p>
        </p:txBody>
      </p:sp>
      <p:pic>
        <p:nvPicPr>
          <p:cNvPr id="6" name="table"/>
          <p:cNvPicPr>
            <a:picLocks noGrp="1" noChangeAspect="1"/>
          </p:cNvPicPr>
          <p:nvPr>
            <p:ph sz="quarter" idx="12"/>
          </p:nvPr>
        </p:nvPicPr>
        <p:blipFill>
          <a:blip r:embed="rId2"/>
          <a:stretch>
            <a:fillRect/>
          </a:stretch>
        </p:blipFill>
        <p:spPr>
          <a:xfrm>
            <a:off x="590181" y="1381125"/>
            <a:ext cx="7962050" cy="4824413"/>
          </a:xfrm>
          <a:prstGeom prst="rect">
            <a:avLst/>
          </a:prstGeom>
        </p:spPr>
      </p:pic>
    </p:spTree>
    <p:extLst>
      <p:ext uri="{BB962C8B-B14F-4D97-AF65-F5344CB8AC3E}">
        <p14:creationId xmlns:p14="http://schemas.microsoft.com/office/powerpoint/2010/main" val="6391750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lstStyle/>
          <a:p>
            <a:pPr marL="0" lvl="0" indent="0" algn="ctr">
              <a:buClr>
                <a:srgbClr val="000000"/>
              </a:buClr>
              <a:buNone/>
            </a:pPr>
            <a:endParaRPr lang="en-IN" sz="2800" b="1" dirty="0" smtClean="0">
              <a:solidFill>
                <a:srgbClr val="00BBEE"/>
              </a:solidFill>
            </a:endParaRPr>
          </a:p>
          <a:p>
            <a:pPr marL="0" lvl="0" indent="0" algn="ctr">
              <a:buClr>
                <a:srgbClr val="000000"/>
              </a:buClr>
              <a:buNone/>
            </a:pPr>
            <a:endParaRPr lang="en-IN" sz="2800" b="1" dirty="0">
              <a:solidFill>
                <a:srgbClr val="00BBEE"/>
              </a:solidFill>
            </a:endParaRPr>
          </a:p>
          <a:p>
            <a:pPr marL="0" lvl="0" indent="0" algn="ctr">
              <a:buClr>
                <a:srgbClr val="000000"/>
              </a:buClr>
              <a:buNone/>
            </a:pPr>
            <a:endParaRPr lang="en-IN" sz="2800" b="1" dirty="0" smtClean="0">
              <a:solidFill>
                <a:srgbClr val="00BBEE"/>
              </a:solidFill>
            </a:endParaRPr>
          </a:p>
          <a:p>
            <a:pPr marL="0" lvl="0" indent="0" algn="ctr">
              <a:buClr>
                <a:srgbClr val="000000"/>
              </a:buClr>
              <a:buNone/>
            </a:pPr>
            <a:r>
              <a:rPr lang="en-IN" sz="2800" b="1" dirty="0" smtClean="0">
                <a:solidFill>
                  <a:srgbClr val="00BBEE"/>
                </a:solidFill>
              </a:rPr>
              <a:t>API </a:t>
            </a:r>
            <a:r>
              <a:rPr lang="en-IN" sz="2800" b="1" dirty="0">
                <a:solidFill>
                  <a:srgbClr val="00BBEE"/>
                </a:solidFill>
              </a:rPr>
              <a:t>ANALYTICS</a:t>
            </a:r>
          </a:p>
          <a:p>
            <a:pPr marL="0" lvl="0" indent="0">
              <a:buClr>
                <a:srgbClr val="000000"/>
              </a:buClr>
              <a:buNone/>
            </a:pPr>
            <a:endParaRPr lang="en-IN" sz="2800" b="1" dirty="0" smtClean="0">
              <a:solidFill>
                <a:srgbClr val="00BBEE"/>
              </a:solidFill>
            </a:endParaRPr>
          </a:p>
          <a:p>
            <a:endParaRPr lang="en-CA" b="1" dirty="0" smtClean="0"/>
          </a:p>
          <a:p>
            <a:endParaRPr lang="en-CA" b="1" dirty="0"/>
          </a:p>
          <a:p>
            <a:endParaRPr lang="en-CA" b="1" dirty="0"/>
          </a:p>
        </p:txBody>
      </p:sp>
    </p:spTree>
    <p:extLst>
      <p:ext uri="{BB962C8B-B14F-4D97-AF65-F5344CB8AC3E}">
        <p14:creationId xmlns:p14="http://schemas.microsoft.com/office/powerpoint/2010/main" val="41242668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smtClean="0"/>
              <a:t>Analytics </a:t>
            </a:r>
            <a:r>
              <a:rPr lang="en-IN" sz="1800" dirty="0"/>
              <a:t>enables you to view long-term usage trends, segment consumers by top developers and apps, and manage your APIs as a business. </a:t>
            </a:r>
          </a:p>
          <a:p>
            <a:r>
              <a:rPr lang="en-IN" sz="1800" dirty="0" err="1" smtClean="0"/>
              <a:t>Apigee</a:t>
            </a:r>
            <a:r>
              <a:rPr lang="en-IN" sz="1800" dirty="0" smtClean="0"/>
              <a:t> </a:t>
            </a:r>
            <a:r>
              <a:rPr lang="en-IN" sz="1800" dirty="0"/>
              <a:t>collects statistics, or metrics, on API traffic as it flows from apps to APIs.</a:t>
            </a:r>
          </a:p>
          <a:p>
            <a:r>
              <a:rPr lang="en-IN" sz="1800" dirty="0" smtClean="0"/>
              <a:t>The </a:t>
            </a:r>
            <a:r>
              <a:rPr lang="en-IN" sz="1800" dirty="0"/>
              <a:t>statistics Apigee collects API call information (such as URL, IP address, and userid), total response time, backend response time, maximum response time, error rate, No of Cache hits and data exchanged. </a:t>
            </a:r>
          </a:p>
          <a:p>
            <a:r>
              <a:rPr lang="en-IN" sz="1800" dirty="0" smtClean="0"/>
              <a:t>You </a:t>
            </a:r>
            <a:r>
              <a:rPr lang="en-IN" sz="1800" dirty="0"/>
              <a:t>can augment the metrics collected by Apigee with custom app- or business-specific data by defining policies that extract, collate, and compute analytics on the custom data that you define. Custom metrics can be collected from message headers, query parameters, as well as the content of XML or JSON request or response messages.</a:t>
            </a:r>
          </a:p>
          <a:p>
            <a:r>
              <a:rPr lang="en-IN" sz="1800" dirty="0" smtClean="0"/>
              <a:t>The </a:t>
            </a:r>
            <a:r>
              <a:rPr lang="en-IN" sz="1800" dirty="0"/>
              <a:t>statistics collected are used to generate reports, which can be tailored to your needs by collecting metrics specific to your APIs and the apps that use them.</a:t>
            </a:r>
            <a:endParaRPr lang="en-US" sz="1800" dirty="0"/>
          </a:p>
        </p:txBody>
      </p:sp>
      <p:sp>
        <p:nvSpPr>
          <p:cNvPr id="3" name="Title 2"/>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806541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smtClean="0"/>
              <a:t>Data </a:t>
            </a:r>
            <a:r>
              <a:rPr lang="en-IN" sz="1800" dirty="0"/>
              <a:t>and metrics are key to managing the performance of your API program, because you can't manage what you can't measure. Information about the different data is very  important to the API team, developers, the API operations team, and others for the accomplishment of  making  the API programs.</a:t>
            </a:r>
          </a:p>
          <a:p>
            <a:r>
              <a:rPr lang="en-IN" sz="1800" dirty="0"/>
              <a:t>API traffic monitoring metrics are useful for managing the business side of your APIs. These metrics are available from the Dashboard page and provide a high-level view of all the APIs in your organization. They give you insight into which APIs are most popular with customers and how much traffic is flowing through all your APIs. Top API movers, Top Developer Apps and  Top Products and  Top Developers are the views to know the trends of different APIs .</a:t>
            </a:r>
          </a:p>
          <a:p>
            <a:r>
              <a:rPr lang="en-IN" sz="1800" dirty="0"/>
              <a:t>API performance metrics are useful for managing the operations side of an organization. These metrics are available on the Dashboard tab and provide insight into traffic, response time, and errors per API.</a:t>
            </a:r>
          </a:p>
          <a:p>
            <a:endParaRPr lang="en-IN" sz="1800" dirty="0"/>
          </a:p>
          <a:p>
            <a:endParaRPr lang="en-IN" sz="1800" dirty="0"/>
          </a:p>
          <a:p>
            <a:endParaRPr lang="en-US" sz="1800" dirty="0"/>
          </a:p>
        </p:txBody>
      </p:sp>
      <p:sp>
        <p:nvSpPr>
          <p:cNvPr id="3" name="Title 2"/>
          <p:cNvSpPr>
            <a:spLocks noGrp="1"/>
          </p:cNvSpPr>
          <p:nvPr>
            <p:ph type="title"/>
          </p:nvPr>
        </p:nvSpPr>
        <p:spPr/>
        <p:txBody>
          <a:bodyPr/>
          <a:lstStyle/>
          <a:p>
            <a:r>
              <a:rPr lang="en-IN" dirty="0"/>
              <a:t>Monitor the performance of your API</a:t>
            </a:r>
            <a:endParaRPr lang="en-US" dirty="0"/>
          </a:p>
        </p:txBody>
      </p:sp>
    </p:spTree>
    <p:extLst>
      <p:ext uri="{BB962C8B-B14F-4D97-AF65-F5344CB8AC3E}">
        <p14:creationId xmlns:p14="http://schemas.microsoft.com/office/powerpoint/2010/main" val="10619124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ENTERPRISE DASHBOARD</a:t>
            </a:r>
          </a:p>
        </p:txBody>
      </p:sp>
      <p:pic>
        <p:nvPicPr>
          <p:cNvPr id="4"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711201" y="1381125"/>
            <a:ext cx="7444508" cy="482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0659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150216"/>
            <a:ext cx="8228012" cy="4824414"/>
          </a:xfrm>
        </p:spPr>
        <p:txBody>
          <a:bodyPr>
            <a:noAutofit/>
          </a:bodyPr>
          <a:lstStyle/>
          <a:p>
            <a:r>
              <a:rPr lang="en-IN" sz="1800" dirty="0" smtClean="0"/>
              <a:t>As </a:t>
            </a:r>
            <a:r>
              <a:rPr lang="en-IN" sz="1800" dirty="0"/>
              <a:t>data passes through Apigee, it collects information about the traffic and stores it as measures and dimensions. By combining different measures, dimensions, and filters, you can generate reports that show you the exact data that you want to see. </a:t>
            </a:r>
          </a:p>
          <a:p>
            <a:r>
              <a:rPr lang="en-IN" sz="1800" dirty="0"/>
              <a:t> Measures are numeric representations of a set of activities that have occurred. For example:</a:t>
            </a:r>
          </a:p>
          <a:p>
            <a:r>
              <a:rPr lang="en-IN" sz="1800" dirty="0"/>
              <a:t> The message_count measure shows you the message count for the APIs e.g. Traffic.</a:t>
            </a:r>
          </a:p>
          <a:p>
            <a:r>
              <a:rPr lang="en-IN" sz="1800" dirty="0"/>
              <a:t> The is_error measure pinpoints the APIs that are causing issues with your server e.g.                                    Proxy Errors,Policy Errors and Target Errors.</a:t>
            </a:r>
          </a:p>
          <a:p>
            <a:r>
              <a:rPr lang="en-IN" sz="1800" dirty="0"/>
              <a:t> The total_response_time measure helps you see how your server is performing e.g.Target Response time,Total Response time and Response processing Latency.</a:t>
            </a:r>
          </a:p>
          <a:p>
            <a:endParaRPr lang="en-IN" sz="1800" dirty="0"/>
          </a:p>
          <a:p>
            <a:endParaRPr lang="en-US" sz="1800" dirty="0"/>
          </a:p>
        </p:txBody>
      </p:sp>
      <p:sp>
        <p:nvSpPr>
          <p:cNvPr id="3" name="Title 2"/>
          <p:cNvSpPr>
            <a:spLocks noGrp="1"/>
          </p:cNvSpPr>
          <p:nvPr>
            <p:ph type="title"/>
          </p:nvPr>
        </p:nvSpPr>
        <p:spPr>
          <a:xfrm>
            <a:off x="479952" y="595572"/>
            <a:ext cx="8205261" cy="785553"/>
          </a:xfrm>
        </p:spPr>
        <p:txBody>
          <a:bodyPr/>
          <a:lstStyle/>
          <a:p>
            <a:r>
              <a:rPr lang="en-US" dirty="0"/>
              <a:t>REPORTS</a:t>
            </a:r>
            <a:br>
              <a:rPr lang="en-US" dirty="0"/>
            </a:br>
            <a:endParaRPr lang="en-US" dirty="0"/>
          </a:p>
        </p:txBody>
      </p:sp>
    </p:spTree>
    <p:extLst>
      <p:ext uri="{BB962C8B-B14F-4D97-AF65-F5344CB8AC3E}">
        <p14:creationId xmlns:p14="http://schemas.microsoft.com/office/powerpoint/2010/main" val="33518137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Dimensions(DrillDown) are categories of information used to group data. You can view measures by dimension. For example No fo Api calls(Traffic) by productid(custom attribute). Dimensions can be stacked to create drilldowns, meaning that you can select a top-level dimension and then each successive dimension further refines the data to focus in on a smaller and smaller subset of data. Examples of measures include proxy, organization, </a:t>
            </a:r>
          </a:p>
          <a:p>
            <a:r>
              <a:rPr lang="en-IN" sz="1800" dirty="0" err="1" smtClean="0"/>
              <a:t>client_id</a:t>
            </a:r>
            <a:r>
              <a:rPr lang="en-IN" sz="1800" dirty="0"/>
              <a:t>, and developer. </a:t>
            </a:r>
          </a:p>
          <a:p>
            <a:r>
              <a:rPr lang="en-IN" sz="1800" dirty="0"/>
              <a:t>Filters let you further refine reports by including or excluding data based on expressions. </a:t>
            </a:r>
          </a:p>
          <a:p>
            <a:endParaRPr lang="en-IN" dirty="0"/>
          </a:p>
          <a:p>
            <a:endParaRPr lang="en-IN" dirty="0"/>
          </a:p>
          <a:p>
            <a:endParaRPr lang="en-US" dirty="0"/>
          </a:p>
        </p:txBody>
      </p:sp>
      <p:sp>
        <p:nvSpPr>
          <p:cNvPr id="3" name="Title 2"/>
          <p:cNvSpPr>
            <a:spLocks noGrp="1"/>
          </p:cNvSpPr>
          <p:nvPr>
            <p:ph type="title"/>
          </p:nvPr>
        </p:nvSpPr>
        <p:spPr>
          <a:xfrm>
            <a:off x="457201" y="941070"/>
            <a:ext cx="8205261" cy="785553"/>
          </a:xfrm>
        </p:spPr>
        <p:txBody>
          <a:bodyPr>
            <a:normAutofit fontScale="90000"/>
          </a:bodyPr>
          <a:lstStyle/>
          <a:p>
            <a:r>
              <a:rPr lang="en-US" dirty="0" smtClean="0"/>
              <a:t>REPORTS(Cont...)</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6152696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62500" lnSpcReduction="20000"/>
          </a:bodyPr>
          <a:lstStyle/>
          <a:p>
            <a:r>
              <a:rPr lang="en-IN" b="1" dirty="0"/>
              <a:t>target_response_time:- </a:t>
            </a:r>
            <a:r>
              <a:rPr lang="en-IN" dirty="0"/>
              <a:t>The time taken to receive a response from the customer end point to the Apigee proxy for a request.</a:t>
            </a:r>
          </a:p>
          <a:p>
            <a:r>
              <a:rPr lang="en-IN" b="1" dirty="0"/>
              <a:t>cache_hit:- </a:t>
            </a:r>
            <a:r>
              <a:rPr lang="en-IN" dirty="0"/>
              <a:t>An API request that is serviced from the Apigee cache successfully (the request is not forwarded to the customer end point).</a:t>
            </a:r>
          </a:p>
          <a:p>
            <a:r>
              <a:rPr lang="en-IN" b="1" dirty="0"/>
              <a:t>request_size:- </a:t>
            </a:r>
            <a:r>
              <a:rPr lang="en-IN" dirty="0"/>
              <a:t>The size of an API request as seen by the Apigee proxy measured in kilobytes.</a:t>
            </a:r>
          </a:p>
          <a:p>
            <a:r>
              <a:rPr lang="en-IN" b="1" dirty="0"/>
              <a:t>response_processing_latency:- </a:t>
            </a:r>
            <a:r>
              <a:rPr lang="en-IN" dirty="0"/>
              <a:t>The time it takes to process an API request at the Apigee proxy measured in milliseconds.</a:t>
            </a:r>
          </a:p>
          <a:p>
            <a:r>
              <a:rPr lang="en-IN" b="1" dirty="0"/>
              <a:t>total_response_time:- </a:t>
            </a:r>
            <a:r>
              <a:rPr lang="en-IN" dirty="0"/>
              <a:t>The total time taken for an App to receive a response for an API request. This is the sum of the request processing latency of the Apigee proxy, request processing latency of the customer end point, response generation latency of the customer end point and the response processing latency of the Apigee proxy. It also includes the latency introduced by the network layer as the request can go through multiple networks (also the response) before it reaches its destination </a:t>
            </a:r>
          </a:p>
          <a:p>
            <a:r>
              <a:rPr lang="en-IN" b="1" dirty="0"/>
              <a:t>is_error:- </a:t>
            </a:r>
            <a:r>
              <a:rPr lang="en-IN" dirty="0"/>
              <a:t>A request is marked as "is_Error" when the request can not be serviced successfully. </a:t>
            </a:r>
          </a:p>
          <a:p>
            <a:r>
              <a:rPr lang="en-IN" b="1" dirty="0"/>
              <a:t>Traffic:- </a:t>
            </a:r>
            <a:r>
              <a:rPr lang="en-IN" dirty="0"/>
              <a:t>The total number of API requests (and responses) that are seen by the Apigee proxy.</a:t>
            </a:r>
          </a:p>
          <a:p>
            <a:endParaRPr lang="en-IN" dirty="0"/>
          </a:p>
          <a:p>
            <a:endParaRPr lang="en-US" dirty="0"/>
          </a:p>
        </p:txBody>
      </p:sp>
      <p:sp>
        <p:nvSpPr>
          <p:cNvPr id="3" name="Title 2"/>
          <p:cNvSpPr>
            <a:spLocks noGrp="1"/>
          </p:cNvSpPr>
          <p:nvPr>
            <p:ph type="title"/>
          </p:nvPr>
        </p:nvSpPr>
        <p:spPr/>
        <p:txBody>
          <a:bodyPr>
            <a:normAutofit/>
          </a:bodyPr>
          <a:lstStyle/>
          <a:p>
            <a:r>
              <a:rPr lang="en-US" dirty="0" smtClean="0"/>
              <a:t>MEASURES</a:t>
            </a:r>
            <a:endParaRPr lang="en-US" dirty="0"/>
          </a:p>
        </p:txBody>
      </p:sp>
    </p:spTree>
    <p:extLst>
      <p:ext uri="{BB962C8B-B14F-4D97-AF65-F5344CB8AC3E}">
        <p14:creationId xmlns:p14="http://schemas.microsoft.com/office/powerpoint/2010/main" val="189469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smtClean="0"/>
              <a:t>This </a:t>
            </a:r>
            <a:r>
              <a:rPr lang="en-IN" sz="1800" dirty="0"/>
              <a:t>enables carriers to create their own location or messaging APIs on top without having to go into the middleware layer meaning faster time to market for new services and avoids introducing instability in an operational network.</a:t>
            </a:r>
          </a:p>
          <a:p>
            <a:r>
              <a:rPr lang="en-IN" sz="1800" dirty="0" err="1" smtClean="0"/>
              <a:t>Apigee</a:t>
            </a:r>
            <a:r>
              <a:rPr lang="en-IN" sz="1800" dirty="0" smtClean="0"/>
              <a:t> </a:t>
            </a:r>
            <a:r>
              <a:rPr lang="en-IN" sz="1800" dirty="0"/>
              <a:t>enables SOAPO to REST and REST to SOAP transformations in a Telco environment, </a:t>
            </a:r>
            <a:r>
              <a:rPr lang="en-IN" sz="1800" dirty="0" smtClean="0"/>
              <a:t>including:</a:t>
            </a:r>
          </a:p>
          <a:p>
            <a:pPr lvl="1"/>
            <a:r>
              <a:rPr lang="en-IN" sz="1800" dirty="0" smtClean="0"/>
              <a:t>A </a:t>
            </a:r>
            <a:r>
              <a:rPr lang="en-IN" sz="1800" dirty="0"/>
              <a:t>simple GSMA </a:t>
            </a:r>
            <a:r>
              <a:rPr lang="en-IN" sz="1800" dirty="0" err="1"/>
              <a:t>OneAPI</a:t>
            </a:r>
            <a:r>
              <a:rPr lang="en-IN" sz="1800" dirty="0"/>
              <a:t>-based </a:t>
            </a:r>
            <a:r>
              <a:rPr lang="en-IN" sz="1800" dirty="0" smtClean="0"/>
              <a:t>request</a:t>
            </a:r>
          </a:p>
          <a:p>
            <a:pPr lvl="1"/>
            <a:r>
              <a:rPr lang="en-IN" sz="1800" dirty="0" smtClean="0"/>
              <a:t>A </a:t>
            </a:r>
            <a:r>
              <a:rPr lang="en-IN" sz="1800" dirty="0"/>
              <a:t>REST to SOAP transformation to rewrite the target URL to talk to </a:t>
            </a:r>
            <a:r>
              <a:rPr lang="en-IN" sz="1800" dirty="0" smtClean="0"/>
              <a:t>the </a:t>
            </a:r>
            <a:r>
              <a:rPr lang="en-IN" sz="1800" dirty="0" err="1" smtClean="0"/>
              <a:t>ParlayX</a:t>
            </a:r>
            <a:r>
              <a:rPr lang="en-IN" sz="1800" dirty="0" smtClean="0"/>
              <a:t> </a:t>
            </a:r>
            <a:r>
              <a:rPr lang="en-IN" sz="1800" dirty="0"/>
              <a:t>back-end system</a:t>
            </a:r>
          </a:p>
          <a:p>
            <a:r>
              <a:rPr lang="en-IN" sz="1800" dirty="0" smtClean="0"/>
              <a:t>Backend </a:t>
            </a:r>
            <a:r>
              <a:rPr lang="en-IN" sz="1800" dirty="0"/>
              <a:t>returns </a:t>
            </a:r>
            <a:r>
              <a:rPr lang="en-IN" sz="1800" dirty="0" err="1"/>
              <a:t>ParlayX</a:t>
            </a:r>
            <a:r>
              <a:rPr lang="en-IN" sz="1800" dirty="0"/>
              <a:t> response and </a:t>
            </a:r>
            <a:r>
              <a:rPr lang="en-IN" sz="1800" dirty="0" err="1"/>
              <a:t>Apigee</a:t>
            </a:r>
            <a:r>
              <a:rPr lang="en-IN" sz="1800" dirty="0"/>
              <a:t> transforms from </a:t>
            </a:r>
            <a:r>
              <a:rPr lang="en-IN" sz="1800" dirty="0" smtClean="0"/>
              <a:t>SOAP to </a:t>
            </a:r>
            <a:r>
              <a:rPr lang="en-IN" sz="1800" dirty="0"/>
              <a:t>REST</a:t>
            </a:r>
          </a:p>
          <a:p>
            <a:r>
              <a:rPr lang="en-IN" sz="1800" dirty="0" smtClean="0"/>
              <a:t>Extraction </a:t>
            </a:r>
            <a:r>
              <a:rPr lang="en-IN" sz="1800" dirty="0"/>
              <a:t>of variables from </a:t>
            </a:r>
            <a:r>
              <a:rPr lang="en-IN" sz="1800" dirty="0" err="1"/>
              <a:t>ParlayX</a:t>
            </a:r>
            <a:r>
              <a:rPr lang="en-IN" sz="1800" dirty="0"/>
              <a:t> and construct a </a:t>
            </a:r>
            <a:r>
              <a:rPr lang="en-IN" sz="1800" dirty="0" err="1"/>
              <a:t>RESTful</a:t>
            </a:r>
            <a:r>
              <a:rPr lang="en-IN" sz="1800" dirty="0"/>
              <a:t> </a:t>
            </a:r>
            <a:r>
              <a:rPr lang="en-IN" sz="1800" dirty="0" smtClean="0"/>
              <a:t>JSON - style </a:t>
            </a:r>
            <a:r>
              <a:rPr lang="en-IN" sz="1800" dirty="0"/>
              <a:t>payload</a:t>
            </a:r>
            <a:endParaRPr lang="en-US" sz="1800" dirty="0"/>
          </a:p>
        </p:txBody>
      </p:sp>
      <p:sp>
        <p:nvSpPr>
          <p:cNvPr id="3" name="Title 2"/>
          <p:cNvSpPr>
            <a:spLocks noGrp="1"/>
          </p:cNvSpPr>
          <p:nvPr>
            <p:ph type="title"/>
          </p:nvPr>
        </p:nvSpPr>
        <p:spPr/>
        <p:txBody>
          <a:bodyPr>
            <a:normAutofit/>
          </a:bodyPr>
          <a:lstStyle/>
          <a:p>
            <a:r>
              <a:rPr lang="en-IN" sz="2000" dirty="0"/>
              <a:t>Telco APIs: </a:t>
            </a:r>
            <a:r>
              <a:rPr lang="en-IN" sz="2000" dirty="0" err="1"/>
              <a:t>ParlayX</a:t>
            </a:r>
            <a:r>
              <a:rPr lang="en-IN" sz="2000" dirty="0"/>
              <a:t>-to-</a:t>
            </a:r>
            <a:r>
              <a:rPr lang="en-IN" sz="2000" dirty="0" err="1"/>
              <a:t>OneAPI</a:t>
            </a:r>
            <a:r>
              <a:rPr lang="en-IN" sz="2000" dirty="0"/>
              <a:t>  </a:t>
            </a:r>
            <a:br>
              <a:rPr lang="en-IN" sz="2000" dirty="0"/>
            </a:br>
            <a:r>
              <a:rPr lang="en-IN" sz="2000" dirty="0"/>
              <a:t>SOAP-to-REST </a:t>
            </a:r>
            <a:r>
              <a:rPr lang="en-IN" sz="2000" dirty="0" smtClean="0"/>
              <a:t>Transformation</a:t>
            </a:r>
            <a:endParaRPr lang="en-US" sz="2000" dirty="0"/>
          </a:p>
        </p:txBody>
      </p:sp>
    </p:spTree>
    <p:extLst>
      <p:ext uri="{BB962C8B-B14F-4D97-AF65-F5344CB8AC3E}">
        <p14:creationId xmlns:p14="http://schemas.microsoft.com/office/powerpoint/2010/main" val="19549011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The StatisticsCollector policy (also referred to as Custom Analytics) allows you to collect statistical data for messages processed in a flow, such as product ID, price, REST action, client and target URL, and message length (predefined flow variables as well as custom variables). The data is then provided to the analytics server, which analyzes the statistics and generates reports. You can view the reports through Apigee Analytics services.</a:t>
            </a:r>
          </a:p>
          <a:p>
            <a:r>
              <a:rPr lang="en-IN" sz="1800" dirty="0"/>
              <a:t>In Apigee, you can attach a Statistics Collector policy to the response path in your APIs, where you can capture and publish a range of statistics to the analytics server.</a:t>
            </a:r>
          </a:p>
          <a:p>
            <a:endParaRPr lang="en-IN" sz="1800" dirty="0"/>
          </a:p>
          <a:p>
            <a:endParaRPr lang="en-US" sz="1800" dirty="0"/>
          </a:p>
        </p:txBody>
      </p:sp>
      <p:sp>
        <p:nvSpPr>
          <p:cNvPr id="3" name="Title 2"/>
          <p:cNvSpPr>
            <a:spLocks noGrp="1"/>
          </p:cNvSpPr>
          <p:nvPr>
            <p:ph type="title"/>
          </p:nvPr>
        </p:nvSpPr>
        <p:spPr>
          <a:xfrm>
            <a:off x="590345" y="202795"/>
            <a:ext cx="8205261" cy="785553"/>
          </a:xfrm>
        </p:spPr>
        <p:txBody>
          <a:bodyPr>
            <a:normAutofit/>
          </a:bodyPr>
          <a:lstStyle/>
          <a:p>
            <a:r>
              <a:rPr lang="en-IN" dirty="0"/>
              <a:t>Statistics Collector Policy for Custom</a:t>
            </a:r>
            <a:br>
              <a:rPr lang="en-IN" dirty="0"/>
            </a:br>
            <a:r>
              <a:rPr lang="en-IN" dirty="0"/>
              <a:t> </a:t>
            </a:r>
            <a:r>
              <a:rPr lang="en-IN" dirty="0" smtClean="0"/>
              <a:t>Reports</a:t>
            </a:r>
            <a:endParaRPr lang="en-US" dirty="0"/>
          </a:p>
        </p:txBody>
      </p:sp>
    </p:spTree>
    <p:extLst>
      <p:ext uri="{BB962C8B-B14F-4D97-AF65-F5344CB8AC3E}">
        <p14:creationId xmlns:p14="http://schemas.microsoft.com/office/powerpoint/2010/main" val="10413364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1" y="595572"/>
            <a:ext cx="8205261" cy="785553"/>
          </a:xfrm>
        </p:spPr>
        <p:txBody>
          <a:bodyPr/>
          <a:lstStyle/>
          <a:p>
            <a:r>
              <a:rPr lang="en-US" dirty="0"/>
              <a:t>Statistic Collector Policy View</a:t>
            </a:r>
            <a:br>
              <a:rPr lang="en-US" dirty="0"/>
            </a:br>
            <a:endParaRPr lang="en-US" dirty="0"/>
          </a:p>
        </p:txBody>
      </p:sp>
      <p:pic>
        <p:nvPicPr>
          <p:cNvPr id="2050"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57235" y="1382154"/>
            <a:ext cx="7827942" cy="482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83975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1" y="562898"/>
            <a:ext cx="8205261" cy="785553"/>
          </a:xfrm>
        </p:spPr>
        <p:txBody>
          <a:bodyPr/>
          <a:lstStyle/>
          <a:p>
            <a:r>
              <a:rPr lang="en-US" dirty="0"/>
              <a:t>Custom Report View</a:t>
            </a:r>
            <a:br>
              <a:rPr lang="en-US" dirty="0"/>
            </a:br>
            <a:endParaRPr lang="en-US" dirty="0"/>
          </a:p>
        </p:txBody>
      </p:sp>
      <p:pic>
        <p:nvPicPr>
          <p:cNvPr id="3074"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02366" y="1382154"/>
            <a:ext cx="7937680" cy="482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3347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224107"/>
            <a:ext cx="8228012" cy="4824414"/>
          </a:xfrm>
        </p:spPr>
        <p:txBody>
          <a:bodyPr/>
          <a:lstStyle/>
          <a:p>
            <a:pPr marL="0" indent="0">
              <a:buNone/>
            </a:pPr>
            <a:r>
              <a:rPr lang="en-US" sz="2000" dirty="0"/>
              <a:t>1)Traffic vs Productid</a:t>
            </a:r>
          </a:p>
          <a:p>
            <a:endParaRPr lang="en-US" dirty="0"/>
          </a:p>
        </p:txBody>
      </p:sp>
      <p:sp>
        <p:nvSpPr>
          <p:cNvPr id="3" name="Title 2"/>
          <p:cNvSpPr>
            <a:spLocks noGrp="1"/>
          </p:cNvSpPr>
          <p:nvPr>
            <p:ph type="title"/>
          </p:nvPr>
        </p:nvSpPr>
        <p:spPr>
          <a:xfrm>
            <a:off x="457201" y="562898"/>
            <a:ext cx="8205261" cy="785553"/>
          </a:xfrm>
        </p:spPr>
        <p:txBody>
          <a:bodyPr/>
          <a:lstStyle/>
          <a:p>
            <a:r>
              <a:rPr lang="en-US" dirty="0"/>
              <a:t>Access saved reports</a:t>
            </a:r>
            <a:br>
              <a:rPr lang="en-US" dirty="0"/>
            </a:b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654032"/>
            <a:ext cx="8102600"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1156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36696" y="1196397"/>
            <a:ext cx="8228012" cy="4824414"/>
          </a:xfrm>
        </p:spPr>
        <p:txBody>
          <a:bodyPr/>
          <a:lstStyle/>
          <a:p>
            <a:pPr marL="0" indent="0">
              <a:buNone/>
            </a:pPr>
            <a:r>
              <a:rPr lang="en-IN" sz="2000" dirty="0"/>
              <a:t>2)No of Cache Hits vs API Proxy</a:t>
            </a:r>
          </a:p>
          <a:p>
            <a:endParaRPr lang="en-US" dirty="0"/>
          </a:p>
        </p:txBody>
      </p:sp>
      <p:sp>
        <p:nvSpPr>
          <p:cNvPr id="3" name="Title 2"/>
          <p:cNvSpPr>
            <a:spLocks noGrp="1"/>
          </p:cNvSpPr>
          <p:nvPr>
            <p:ph type="title"/>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696" y="1611024"/>
            <a:ext cx="8229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23405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You can export a saved custom report to CSV, PDF or PNG format. Each report includes an export menu where you can select a format for the export</a:t>
            </a:r>
            <a:r>
              <a:rPr lang="en-IN" sz="1800" dirty="0" smtClean="0"/>
              <a:t>.</a:t>
            </a:r>
          </a:p>
          <a:p>
            <a:endParaRPr lang="en-IN" sz="1800" dirty="0"/>
          </a:p>
          <a:p>
            <a:endParaRPr lang="en-IN" sz="1800" dirty="0"/>
          </a:p>
          <a:p>
            <a:endParaRPr lang="en-US" sz="1800" dirty="0"/>
          </a:p>
        </p:txBody>
      </p:sp>
      <p:sp>
        <p:nvSpPr>
          <p:cNvPr id="3" name="Title 2"/>
          <p:cNvSpPr>
            <a:spLocks noGrp="1"/>
          </p:cNvSpPr>
          <p:nvPr>
            <p:ph type="title"/>
          </p:nvPr>
        </p:nvSpPr>
        <p:spPr>
          <a:xfrm>
            <a:off x="479952" y="562898"/>
            <a:ext cx="8205261" cy="785553"/>
          </a:xfrm>
        </p:spPr>
        <p:txBody>
          <a:bodyPr/>
          <a:lstStyle/>
          <a:p>
            <a:r>
              <a:rPr lang="en-US" dirty="0"/>
              <a:t>Exporting saved reports</a:t>
            </a:r>
            <a:br>
              <a:rPr lang="en-US" dirty="0"/>
            </a:b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52" y="1987839"/>
            <a:ext cx="7993063" cy="449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44323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lvl="0" indent="0" algn="ctr">
              <a:buClr>
                <a:srgbClr val="000000"/>
              </a:buClr>
              <a:buNone/>
            </a:pPr>
            <a:endParaRPr lang="en-IN" sz="2800" b="1" dirty="0" smtClean="0">
              <a:solidFill>
                <a:srgbClr val="00BBEE"/>
              </a:solidFill>
            </a:endParaRPr>
          </a:p>
          <a:p>
            <a:pPr marL="0" lvl="0" indent="0" algn="ctr">
              <a:buClr>
                <a:srgbClr val="000000"/>
              </a:buClr>
              <a:buNone/>
            </a:pPr>
            <a:endParaRPr lang="en-IN" sz="2800" b="1" dirty="0">
              <a:solidFill>
                <a:srgbClr val="00BBEE"/>
              </a:solidFill>
            </a:endParaRPr>
          </a:p>
          <a:p>
            <a:pPr marL="0" lvl="0" indent="0" algn="ctr">
              <a:buClr>
                <a:srgbClr val="000000"/>
              </a:buClr>
              <a:buNone/>
            </a:pPr>
            <a:endParaRPr lang="en-IN" sz="2800" b="1" dirty="0" smtClean="0">
              <a:solidFill>
                <a:srgbClr val="00BBEE"/>
              </a:solidFill>
            </a:endParaRPr>
          </a:p>
          <a:p>
            <a:pPr marL="0" lvl="0" indent="0" algn="ctr">
              <a:buClr>
                <a:srgbClr val="000000"/>
              </a:buClr>
              <a:buNone/>
            </a:pPr>
            <a:r>
              <a:rPr lang="en-IN" sz="2800" b="1" dirty="0" smtClean="0">
                <a:solidFill>
                  <a:srgbClr val="00BBEE"/>
                </a:solidFill>
              </a:rPr>
              <a:t>API Publish</a:t>
            </a:r>
            <a:endParaRPr lang="en-US" sz="3600" b="1" dirty="0" smtClean="0"/>
          </a:p>
          <a:p>
            <a:endParaRPr lang="en-US" sz="3600" b="1" dirty="0"/>
          </a:p>
          <a:p>
            <a:endParaRPr lang="en-US" sz="3600" b="1" dirty="0"/>
          </a:p>
        </p:txBody>
      </p:sp>
    </p:spTree>
    <p:extLst>
      <p:ext uri="{BB962C8B-B14F-4D97-AF65-F5344CB8AC3E}">
        <p14:creationId xmlns:p14="http://schemas.microsoft.com/office/powerpoint/2010/main" val="14668402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sz="1800" dirty="0"/>
              <a:t> The Apigee Publish link can be used to </a:t>
            </a:r>
            <a:r>
              <a:rPr lang="en-IN" sz="1800" dirty="0" smtClean="0"/>
              <a:t>:</a:t>
            </a:r>
          </a:p>
          <a:p>
            <a:pPr lvl="1"/>
            <a:r>
              <a:rPr lang="en-IN" sz="1800" dirty="0" smtClean="0"/>
              <a:t>Create/Modify </a:t>
            </a:r>
            <a:r>
              <a:rPr lang="en-IN" sz="1800" dirty="0"/>
              <a:t>Products (under “Product” sub </a:t>
            </a:r>
            <a:r>
              <a:rPr lang="en-IN" sz="1800" dirty="0" smtClean="0"/>
              <a:t>menu)</a:t>
            </a:r>
          </a:p>
          <a:p>
            <a:pPr lvl="1"/>
            <a:r>
              <a:rPr lang="en-IN" sz="1800" dirty="0" smtClean="0"/>
              <a:t>Add/Delete </a:t>
            </a:r>
            <a:r>
              <a:rPr lang="en-IN" sz="1800" dirty="0"/>
              <a:t>a developer (under “Developers” sub </a:t>
            </a:r>
            <a:r>
              <a:rPr lang="en-IN" sz="1800" dirty="0" smtClean="0"/>
              <a:t>menu)</a:t>
            </a:r>
          </a:p>
          <a:p>
            <a:pPr lvl="1"/>
            <a:r>
              <a:rPr lang="en-IN" sz="1800" dirty="0" smtClean="0"/>
              <a:t>Create/Modify </a:t>
            </a:r>
            <a:r>
              <a:rPr lang="en-IN" sz="1800" dirty="0"/>
              <a:t>the apps created by the </a:t>
            </a:r>
            <a:r>
              <a:rPr lang="en-IN" sz="1800" dirty="0" smtClean="0"/>
              <a:t>developers(under “Developer </a:t>
            </a:r>
            <a:r>
              <a:rPr lang="en-IN" sz="1800" dirty="0"/>
              <a:t>Apps” sub menu)</a:t>
            </a:r>
          </a:p>
          <a:p>
            <a:endParaRPr lang="en-IN" sz="1800" dirty="0"/>
          </a:p>
          <a:p>
            <a:endParaRPr lang="en-US" sz="1800" dirty="0"/>
          </a:p>
        </p:txBody>
      </p:sp>
      <p:sp>
        <p:nvSpPr>
          <p:cNvPr id="3" name="Title 2"/>
          <p:cNvSpPr>
            <a:spLocks noGrp="1"/>
          </p:cNvSpPr>
          <p:nvPr>
            <p:ph type="title"/>
          </p:nvPr>
        </p:nvSpPr>
        <p:spPr>
          <a:xfrm>
            <a:off x="387144" y="595572"/>
            <a:ext cx="8205261" cy="785553"/>
          </a:xfrm>
        </p:spPr>
        <p:txBody>
          <a:bodyPr/>
          <a:lstStyle/>
          <a:p>
            <a:r>
              <a:rPr lang="en-US" dirty="0"/>
              <a:t>The Publish Link</a:t>
            </a:r>
            <a:br>
              <a:rPr lang="en-US" dirty="0"/>
            </a:br>
            <a:endParaRPr lang="en-US" dirty="0"/>
          </a:p>
        </p:txBody>
      </p:sp>
    </p:spTree>
    <p:extLst>
      <p:ext uri="{BB962C8B-B14F-4D97-AF65-F5344CB8AC3E}">
        <p14:creationId xmlns:p14="http://schemas.microsoft.com/office/powerpoint/2010/main" val="110281579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sz="1800" dirty="0" smtClean="0"/>
              <a:t>What </a:t>
            </a:r>
            <a:r>
              <a:rPr lang="en-IN" sz="1800" dirty="0"/>
              <a:t>is a product?</a:t>
            </a:r>
          </a:p>
          <a:p>
            <a:r>
              <a:rPr lang="en-IN" sz="1800" dirty="0"/>
              <a:t>A product is a bundle of resources.</a:t>
            </a:r>
          </a:p>
          <a:p>
            <a:r>
              <a:rPr lang="en-IN" sz="1800" dirty="0"/>
              <a:t>Resources could be bundled together for the developers to consume.</a:t>
            </a:r>
          </a:p>
          <a:p>
            <a:r>
              <a:rPr lang="en-IN" sz="1800" dirty="0"/>
              <a:t>We can have different products to support different use-cases.</a:t>
            </a:r>
          </a:p>
          <a:p>
            <a:endParaRPr lang="en-IN" sz="1800" dirty="0"/>
          </a:p>
          <a:p>
            <a:endParaRPr lang="en-US" sz="1800" dirty="0"/>
          </a:p>
        </p:txBody>
      </p:sp>
      <p:sp>
        <p:nvSpPr>
          <p:cNvPr id="3" name="Title 2"/>
          <p:cNvSpPr>
            <a:spLocks noGrp="1"/>
          </p:cNvSpPr>
          <p:nvPr>
            <p:ph type="title"/>
          </p:nvPr>
        </p:nvSpPr>
        <p:spPr>
          <a:xfrm>
            <a:off x="479952" y="562898"/>
            <a:ext cx="8205261" cy="785553"/>
          </a:xfrm>
        </p:spPr>
        <p:txBody>
          <a:bodyPr/>
          <a:lstStyle/>
          <a:p>
            <a:r>
              <a:rPr lang="en-US" dirty="0"/>
              <a:t>Products</a:t>
            </a:r>
            <a:br>
              <a:rPr lang="en-US" dirty="0"/>
            </a:br>
            <a:endParaRPr lang="en-US" dirty="0"/>
          </a:p>
        </p:txBody>
      </p:sp>
    </p:spTree>
    <p:extLst>
      <p:ext uri="{BB962C8B-B14F-4D97-AF65-F5344CB8AC3E}">
        <p14:creationId xmlns:p14="http://schemas.microsoft.com/office/powerpoint/2010/main" val="31614467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IN" sz="1800" dirty="0"/>
              <a:t>How to create a product?</a:t>
            </a:r>
          </a:p>
          <a:p>
            <a:r>
              <a:rPr lang="en-IN" sz="1800" dirty="0"/>
              <a:t>From the Apigee page, navigate to: </a:t>
            </a:r>
          </a:p>
          <a:p>
            <a:pPr marL="0" indent="0">
              <a:buNone/>
            </a:pPr>
            <a:r>
              <a:rPr lang="en-IN" sz="1800" dirty="0"/>
              <a:t>	Publish &gt; Products</a:t>
            </a:r>
          </a:p>
          <a:p>
            <a:r>
              <a:rPr lang="en-IN" sz="1800" dirty="0"/>
              <a:t>Click on the add (+) Product button.</a:t>
            </a:r>
          </a:p>
          <a:p>
            <a:r>
              <a:rPr lang="en-IN" sz="1800" dirty="0"/>
              <a:t>On the Add Product page, enter a name and description for the product</a:t>
            </a:r>
            <a:r>
              <a:rPr lang="en-IN" sz="1800" dirty="0" smtClean="0"/>
              <a:t>.</a:t>
            </a:r>
          </a:p>
          <a:p>
            <a:pPr lvl="1"/>
            <a:r>
              <a:rPr lang="en-IN" sz="1800" dirty="0" smtClean="0"/>
              <a:t>“</a:t>
            </a:r>
            <a:r>
              <a:rPr lang="en-IN" sz="1800" dirty="0"/>
              <a:t>name” field is mandatory</a:t>
            </a:r>
            <a:r>
              <a:rPr lang="en-IN" sz="1800" dirty="0" smtClean="0"/>
              <a:t>.</a:t>
            </a:r>
          </a:p>
          <a:p>
            <a:pPr lvl="1"/>
            <a:r>
              <a:rPr lang="en-IN" sz="1800" dirty="0" smtClean="0"/>
              <a:t>“</a:t>
            </a:r>
            <a:r>
              <a:rPr lang="en-IN" sz="1800" dirty="0"/>
              <a:t>description” is optional but it’s a good practice to </a:t>
            </a:r>
            <a:r>
              <a:rPr lang="en-IN" sz="1800" dirty="0" smtClean="0"/>
              <a:t>	provide </a:t>
            </a:r>
            <a:r>
              <a:rPr lang="en-IN" sz="1800" dirty="0"/>
              <a:t>some details.</a:t>
            </a:r>
          </a:p>
          <a:p>
            <a:endParaRPr lang="en-IN" sz="1800" dirty="0"/>
          </a:p>
          <a:p>
            <a:endParaRPr lang="en-US" sz="1800" dirty="0"/>
          </a:p>
        </p:txBody>
      </p:sp>
      <p:sp>
        <p:nvSpPr>
          <p:cNvPr id="3" name="Title 2"/>
          <p:cNvSpPr>
            <a:spLocks noGrp="1"/>
          </p:cNvSpPr>
          <p:nvPr>
            <p:ph type="title"/>
          </p:nvPr>
        </p:nvSpPr>
        <p:spPr>
          <a:xfrm>
            <a:off x="457201" y="456450"/>
            <a:ext cx="8205261" cy="785553"/>
          </a:xfrm>
        </p:spPr>
        <p:txBody>
          <a:bodyPr/>
          <a:lstStyle/>
          <a:p>
            <a:r>
              <a:rPr lang="en-US" dirty="0"/>
              <a:t>Products </a:t>
            </a:r>
            <a:r>
              <a:rPr lang="en-US" dirty="0" smtClean="0"/>
              <a:t>(</a:t>
            </a:r>
            <a:r>
              <a:rPr lang="en-US" dirty="0" err="1" smtClean="0"/>
              <a:t>Cont</a:t>
            </a:r>
            <a:r>
              <a:rPr lang="en-US" dirty="0"/>
              <a:t>…)</a:t>
            </a:r>
            <a:br>
              <a:rPr lang="en-US" dirty="0"/>
            </a:br>
            <a:endParaRPr lang="en-US" dirty="0"/>
          </a:p>
        </p:txBody>
      </p:sp>
    </p:spTree>
    <p:extLst>
      <p:ext uri="{BB962C8B-B14F-4D97-AF65-F5344CB8AC3E}">
        <p14:creationId xmlns:p14="http://schemas.microsoft.com/office/powerpoint/2010/main" val="37482324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Accenture Marbles">
  <a:themeElements>
    <a:clrScheme name="Accenture_FINAL">
      <a:dk1>
        <a:srgbClr val="000000"/>
      </a:dk1>
      <a:lt1>
        <a:sysClr val="window" lastClr="FFFFFF"/>
      </a:lt1>
      <a:dk2>
        <a:srgbClr val="1F497D"/>
      </a:dk2>
      <a:lt2>
        <a:srgbClr val="E3DEDC"/>
      </a:lt2>
      <a:accent1>
        <a:srgbClr val="0033CC"/>
      </a:accent1>
      <a:accent2>
        <a:srgbClr val="00A400"/>
      </a:accent2>
      <a:accent3>
        <a:srgbClr val="FF9A05"/>
      </a:accent3>
      <a:accent4>
        <a:srgbClr val="FF0000"/>
      </a:accent4>
      <a:accent5>
        <a:srgbClr val="800080"/>
      </a:accent5>
      <a:accent6>
        <a:srgbClr val="00AEEF"/>
      </a:accent6>
      <a:hlink>
        <a:srgbClr val="0033CC"/>
      </a:hlink>
      <a:folHlink>
        <a:srgbClr val="771E28"/>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Description0 xmlns="bc841b31-d549-43ed-bc47-0086310aa7e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480F3B2C10C74BB61478E4247D6E77" ma:contentTypeVersion="3" ma:contentTypeDescription="Create a new document." ma:contentTypeScope="" ma:versionID="bbb06d8d1a4333ca905804fd3debc44f">
  <xsd:schema xmlns:xsd="http://www.w3.org/2001/XMLSchema" xmlns:p="http://schemas.microsoft.com/office/2006/metadata/properties" xmlns:ns2="bc841b31-d549-43ed-bc47-0086310aa7e9" targetNamespace="http://schemas.microsoft.com/office/2006/metadata/properties" ma:root="true" ma:fieldsID="5693bae45353fdb04159e6e40cd82bb6" ns2:_="">
    <xsd:import namespace="bc841b31-d549-43ed-bc47-0086310aa7e9"/>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dms="http://schemas.microsoft.com/office/2006/documentManagement/types" targetNamespace="bc841b31-d549-43ed-bc47-0086310aa7e9" elementFormDefault="qualified">
    <xsd:import namespace="http://schemas.microsoft.com/office/2006/documentManagement/types"/>
    <xsd:element name="Description0" ma:index="8" nillable="true" ma:displayName="Description" ma:internalName="Description0">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1D958A-B9F1-498C-98F5-F4AC875F3260}">
  <ds:schemaRefs>
    <ds:schemaRef ds:uri="http://schemas.microsoft.com/office/2006/metadata/properties"/>
    <ds:schemaRef ds:uri="bc841b31-d549-43ed-bc47-0086310aa7e9"/>
  </ds:schemaRefs>
</ds:datastoreItem>
</file>

<file path=customXml/itemProps2.xml><?xml version="1.0" encoding="utf-8"?>
<ds:datastoreItem xmlns:ds="http://schemas.openxmlformats.org/officeDocument/2006/customXml" ds:itemID="{CCB15B3B-C573-49D9-9D95-D0397A6974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841b31-d549-43ed-bc47-0086310aa7e9"/>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FCDC108-B197-44C8-A4D0-9908354B1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Accenture_Marbles_02_2012</Template>
  <TotalTime>369</TotalTime>
  <Words>6330</Words>
  <Application>Microsoft Office PowerPoint</Application>
  <PresentationFormat>On-screen Show (4:3)</PresentationFormat>
  <Paragraphs>762</Paragraphs>
  <Slides>148</Slides>
  <Notes>1</Notes>
  <HiddenSlides>0</HiddenSlides>
  <MMClips>0</MMClips>
  <ScaleCrop>false</ScaleCrop>
  <HeadingPairs>
    <vt:vector size="4" baseType="variant">
      <vt:variant>
        <vt:lpstr>Theme</vt:lpstr>
      </vt:variant>
      <vt:variant>
        <vt:i4>1</vt:i4>
      </vt:variant>
      <vt:variant>
        <vt:lpstr>Slide Titles</vt:lpstr>
      </vt:variant>
      <vt:variant>
        <vt:i4>148</vt:i4>
      </vt:variant>
    </vt:vector>
  </HeadingPairs>
  <TitlesOfParts>
    <vt:vector size="149" baseType="lpstr">
      <vt:lpstr>Accenture Marbles</vt:lpstr>
      <vt:lpstr>PowerPoint Presentation</vt:lpstr>
      <vt:lpstr>Introduction to APIGEE</vt:lpstr>
      <vt:lpstr>Apigee API Platform: How it works</vt:lpstr>
      <vt:lpstr>SAP Access: Enabling Mobile Apps to  Consume Services from an ERP Backend</vt:lpstr>
      <vt:lpstr>SAP Access: Enabling Mobile Apps to  Consume Services from an ERP Backend</vt:lpstr>
      <vt:lpstr>Telco APIs: ParlayX-to-OneAPI   SOAP-to-REST Transformation</vt:lpstr>
      <vt:lpstr>Telco APIs: ParlayX-to-OneAPI  SOAP-to-REST Transformation</vt:lpstr>
      <vt:lpstr>Telco APIs: ParlayX-to-OneAPI  SOAP-to-REST Transformation</vt:lpstr>
      <vt:lpstr>Telco APIs: ParlayX-to-OneAPI   SOAP-to-REST Transformation</vt:lpstr>
      <vt:lpstr>Migrating Customers Easily to Your Cloud Services:  Transformations &amp; the API Platform</vt:lpstr>
      <vt:lpstr>Apigee API Platform: Gateway Services</vt:lpstr>
      <vt:lpstr>Apigee API Platform: Developer Channel Services</vt:lpstr>
      <vt:lpstr>PowerPoint Presentation</vt:lpstr>
      <vt:lpstr>What is App Services?</vt:lpstr>
      <vt:lpstr>App Services Features</vt:lpstr>
      <vt:lpstr>AppServices Features</vt:lpstr>
      <vt:lpstr>AppServices Features</vt:lpstr>
      <vt:lpstr>AppServices Features</vt:lpstr>
      <vt:lpstr>AppServices Features</vt:lpstr>
      <vt:lpstr>AppServices Features</vt:lpstr>
      <vt:lpstr>AppServices Features</vt:lpstr>
      <vt:lpstr>AppServices Features</vt:lpstr>
      <vt:lpstr>App Services Features</vt:lpstr>
      <vt:lpstr>App Services Data Model</vt:lpstr>
      <vt:lpstr>AppServices Data Model</vt:lpstr>
      <vt:lpstr>AppServices Data Model</vt:lpstr>
      <vt:lpstr>Collections</vt:lpstr>
      <vt:lpstr>Collections</vt:lpstr>
      <vt:lpstr>Entities</vt:lpstr>
      <vt:lpstr>Entities</vt:lpstr>
      <vt:lpstr>Entities</vt:lpstr>
      <vt:lpstr>Entity Connections</vt:lpstr>
      <vt:lpstr>Mobile Analytics</vt:lpstr>
      <vt:lpstr>PowerPoint Presentation</vt:lpstr>
      <vt:lpstr>Policy Reference</vt:lpstr>
      <vt:lpstr>Mediation Policies</vt:lpstr>
      <vt:lpstr>Overall Development view</vt:lpstr>
      <vt:lpstr>Convert XML to JSON</vt:lpstr>
      <vt:lpstr>Convert XML to JSON</vt:lpstr>
      <vt:lpstr>Convert XML to JSON</vt:lpstr>
      <vt:lpstr>Convert JSON to XML</vt:lpstr>
      <vt:lpstr>Convert JSON to XML</vt:lpstr>
      <vt:lpstr>Convert JSON to XML</vt:lpstr>
      <vt:lpstr>Apply XSL transformations</vt:lpstr>
      <vt:lpstr>Apply XSL transformations</vt:lpstr>
      <vt:lpstr>Apply XSL transformations</vt:lpstr>
      <vt:lpstr>Apply XSL transformations</vt:lpstr>
      <vt:lpstr>Persist data using KeyValueMap</vt:lpstr>
      <vt:lpstr>Persist data using KeyValueMap</vt:lpstr>
      <vt:lpstr>Persist data using KeyValueMap</vt:lpstr>
      <vt:lpstr>Persist data using KeyValueMap</vt:lpstr>
      <vt:lpstr>Exception handling with RaiseFault</vt:lpstr>
      <vt:lpstr>Exception handling with RaiseFault</vt:lpstr>
      <vt:lpstr>Exception handling with RaiseFault</vt:lpstr>
      <vt:lpstr>PowerPoint Presentation</vt:lpstr>
      <vt:lpstr>RESPONSE CACHE POLICY</vt:lpstr>
      <vt:lpstr>RESPONSE CACHE POLICY BENIFITS</vt:lpstr>
      <vt:lpstr>RESPONSE CACHE POLICY (Cont...)</vt:lpstr>
      <vt:lpstr>Attaching Response Cache Policy</vt:lpstr>
      <vt:lpstr>RESPONSE CACHE POLICY (Cont…)</vt:lpstr>
      <vt:lpstr>Configuring the Response cache</vt:lpstr>
      <vt:lpstr>Example Response cache</vt:lpstr>
      <vt:lpstr>Response Cache Flow Variables</vt:lpstr>
      <vt:lpstr>Javascript  Policy</vt:lpstr>
      <vt:lpstr>Javascript  Policy ( Cont...)</vt:lpstr>
      <vt:lpstr>Configuring Javascript Policy</vt:lpstr>
      <vt:lpstr>Example Response cache</vt:lpstr>
      <vt:lpstr>Response Cache Flow Variables</vt:lpstr>
      <vt:lpstr>Javascript  Policy</vt:lpstr>
      <vt:lpstr>Javascript  Policy ( Cont...)</vt:lpstr>
      <vt:lpstr>Configuring Javascript Policy</vt:lpstr>
      <vt:lpstr>Example - Javascript  Policy </vt:lpstr>
      <vt:lpstr>PowerPoint Presentation</vt:lpstr>
      <vt:lpstr>Why Spike Arrest</vt:lpstr>
      <vt:lpstr>How it Works</vt:lpstr>
      <vt:lpstr>Spike arrest Configuration elements</vt:lpstr>
      <vt:lpstr>When spike arrest policy runs  following variables are populated</vt:lpstr>
      <vt:lpstr>PowerPoint Presentation</vt:lpstr>
      <vt:lpstr>What is cache</vt:lpstr>
      <vt:lpstr>Cache in Apigee</vt:lpstr>
      <vt:lpstr>Invalidate Cache</vt:lpstr>
      <vt:lpstr>Properties</vt:lpstr>
      <vt:lpstr>PowerPoint Presentation</vt:lpstr>
      <vt:lpstr>Introduction</vt:lpstr>
      <vt:lpstr>Monitor the performance of your API</vt:lpstr>
      <vt:lpstr> ENTERPRISE DASHBOARD</vt:lpstr>
      <vt:lpstr>REPORTS </vt:lpstr>
      <vt:lpstr>REPORTS(Cont...)  </vt:lpstr>
      <vt:lpstr>MEASURES</vt:lpstr>
      <vt:lpstr>Statistics Collector Policy for Custom  Reports</vt:lpstr>
      <vt:lpstr>Statistic Collector Policy View </vt:lpstr>
      <vt:lpstr>Custom Report View </vt:lpstr>
      <vt:lpstr>Access saved reports </vt:lpstr>
      <vt:lpstr>PowerPoint Presentation</vt:lpstr>
      <vt:lpstr>Exporting saved reports </vt:lpstr>
      <vt:lpstr>PowerPoint Presentation</vt:lpstr>
      <vt:lpstr>The Publish Link </vt:lpstr>
      <vt:lpstr>Products </vt:lpstr>
      <vt:lpstr>Products (Cont…) </vt:lpstr>
      <vt:lpstr>Products (Cont…) </vt:lpstr>
      <vt:lpstr>Products (Cont…) </vt:lpstr>
      <vt:lpstr>Products (Cont…) </vt:lpstr>
      <vt:lpstr>Products (Cont…) </vt:lpstr>
      <vt:lpstr>Products (Cont…) </vt:lpstr>
      <vt:lpstr>Products (Cont…) </vt:lpstr>
      <vt:lpstr>Products (Cont…) </vt:lpstr>
      <vt:lpstr>Products (Cont…) </vt:lpstr>
      <vt:lpstr>Products (Cont…) </vt:lpstr>
      <vt:lpstr>Products (Cont…) </vt:lpstr>
      <vt:lpstr>Products (Cont…) </vt:lpstr>
      <vt:lpstr>Developers </vt:lpstr>
      <vt:lpstr>Developers </vt:lpstr>
      <vt:lpstr>Developers (Cont...)</vt:lpstr>
      <vt:lpstr>Developers (Cont...)</vt:lpstr>
      <vt:lpstr>Developers (Cont...)</vt:lpstr>
      <vt:lpstr>Developer Apps</vt:lpstr>
      <vt:lpstr>Developer Apps (Cont…) </vt:lpstr>
      <vt:lpstr>Developer Apps (Cont…) </vt:lpstr>
      <vt:lpstr>Developer Apps (Cont…) </vt:lpstr>
      <vt:lpstr>Developer Apps (Cont…) </vt:lpstr>
      <vt:lpstr>PowerPoint Presentation</vt:lpstr>
      <vt:lpstr>Why Push Notifications </vt:lpstr>
      <vt:lpstr>How it Works!! </vt:lpstr>
      <vt:lpstr>How it Works!!</vt:lpstr>
      <vt:lpstr>How to add push notification </vt:lpstr>
      <vt:lpstr>Creating notifications </vt:lpstr>
      <vt:lpstr>Creating notifications </vt:lpstr>
      <vt:lpstr>Creating notifier </vt:lpstr>
      <vt:lpstr>Getting started.. </vt:lpstr>
      <vt:lpstr>Scheduling  </vt:lpstr>
      <vt:lpstr>Targeting notifications </vt:lpstr>
      <vt:lpstr>PowerPoint Presentation</vt:lpstr>
      <vt:lpstr>PowerPoint Presentation</vt:lpstr>
      <vt:lpstr>Means &amp; definition </vt:lpstr>
      <vt:lpstr>Means &amp; definition </vt:lpstr>
      <vt:lpstr>Means &amp; definition </vt:lpstr>
      <vt:lpstr>Means &amp; definition </vt:lpstr>
      <vt:lpstr>Apigee API Providers </vt:lpstr>
      <vt:lpstr>Apigee API Console </vt:lpstr>
      <vt:lpstr>Apigee Console Setup </vt:lpstr>
      <vt:lpstr>Apigee Console Credentials  </vt:lpstr>
      <vt:lpstr>Describe API – Upload WADL  </vt:lpstr>
      <vt:lpstr>Customize API Console/Preview  </vt:lpstr>
      <vt:lpstr>Embed API Console  </vt:lpstr>
      <vt:lpstr>Creating WADL – API Methods  </vt:lpstr>
      <vt:lpstr>Developer Portal - Presales pool </vt:lpstr>
      <vt:lpstr>Reference</vt:lpstr>
      <vt:lpstr>PowerPoint Presentation</vt:lpstr>
    </vt:vector>
  </TitlesOfParts>
  <Company>Accenture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s.c.murugesan</dc:creator>
  <cp:lastModifiedBy>s.c.murugesan</cp:lastModifiedBy>
  <cp:revision>348</cp:revision>
  <dcterms:created xsi:type="dcterms:W3CDTF">2013-11-13T07:37:58Z</dcterms:created>
  <dcterms:modified xsi:type="dcterms:W3CDTF">2013-11-14T10:21:37Z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0x0101007F480F3B2C10C74BB61478E4247D6E77</vt:lpwstr>
  </property>
</Properties>
</file>